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475" r:id="rId5"/>
    <p:sldId id="476" r:id="rId6"/>
    <p:sldId id="1290" r:id="rId7"/>
    <p:sldId id="10195" r:id="rId8"/>
    <p:sldId id="838" r:id="rId9"/>
    <p:sldId id="10197" r:id="rId10"/>
    <p:sldId id="10211" r:id="rId11"/>
    <p:sldId id="10179" r:id="rId12"/>
    <p:sldId id="10210" r:id="rId13"/>
    <p:sldId id="10199" r:id="rId14"/>
    <p:sldId id="10201" r:id="rId15"/>
    <p:sldId id="10212" r:id="rId16"/>
    <p:sldId id="10213" r:id="rId17"/>
    <p:sldId id="10214" r:id="rId18"/>
    <p:sldId id="10215" r:id="rId19"/>
    <p:sldId id="10216" r:id="rId20"/>
    <p:sldId id="10217" r:id="rId21"/>
    <p:sldId id="10218" r:id="rId22"/>
    <p:sldId id="10219" r:id="rId23"/>
    <p:sldId id="10207" r:id="rId24"/>
    <p:sldId id="10208" r:id="rId25"/>
    <p:sldId id="1019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A25E"/>
    <a:srgbClr val="D8C7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478D9-4904-4582-9B97-4634912883D4}" v="50" dt="2023-12-26T16:51:43.379"/>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39" autoAdjust="0"/>
    <p:restoredTop sz="96357" autoAdjust="0"/>
  </p:normalViewPr>
  <p:slideViewPr>
    <p:cSldViewPr snapToGrid="0">
      <p:cViewPr varScale="1">
        <p:scale>
          <a:sx n="69" d="100"/>
          <a:sy n="69" d="100"/>
        </p:scale>
        <p:origin x="48"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C481AB-FA36-4567-9A65-74459437BEDA}" type="datetimeFigureOut">
              <a:rPr lang="en-US" smtClean="0"/>
              <a:t>1/8/2024</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70F8E-D314-4042-872A-65602378D6B1}" type="slidenum">
              <a:rPr lang="en-US" smtClean="0"/>
              <a:t>‹#›</a:t>
            </a:fld>
            <a:endParaRPr lang="en-US"/>
          </a:p>
        </p:txBody>
      </p:sp>
    </p:spTree>
    <p:extLst>
      <p:ext uri="{BB962C8B-B14F-4D97-AF65-F5344CB8AC3E}">
        <p14:creationId xmlns:p14="http://schemas.microsoft.com/office/powerpoint/2010/main" val="1629650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a:t>
            </a:fld>
            <a:endParaRPr lang="zh-CN" altLang="en-US"/>
          </a:p>
        </p:txBody>
      </p:sp>
    </p:spTree>
    <p:extLst>
      <p:ext uri="{BB962C8B-B14F-4D97-AF65-F5344CB8AC3E}">
        <p14:creationId xmlns:p14="http://schemas.microsoft.com/office/powerpoint/2010/main" val="1721186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10</a:t>
            </a:fld>
            <a:endParaRPr lang="zh-CN" altLang="en-US"/>
          </a:p>
        </p:txBody>
      </p:sp>
    </p:spTree>
    <p:extLst>
      <p:ext uri="{BB962C8B-B14F-4D97-AF65-F5344CB8AC3E}">
        <p14:creationId xmlns:p14="http://schemas.microsoft.com/office/powerpoint/2010/main" val="333336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11</a:t>
            </a:fld>
            <a:endParaRPr lang="zh-CN" altLang="en-US"/>
          </a:p>
        </p:txBody>
      </p:sp>
    </p:spTree>
    <p:extLst>
      <p:ext uri="{BB962C8B-B14F-4D97-AF65-F5344CB8AC3E}">
        <p14:creationId xmlns:p14="http://schemas.microsoft.com/office/powerpoint/2010/main" val="3424070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12</a:t>
            </a:fld>
            <a:endParaRPr lang="zh-CN" altLang="en-US"/>
          </a:p>
        </p:txBody>
      </p:sp>
    </p:spTree>
    <p:extLst>
      <p:ext uri="{BB962C8B-B14F-4D97-AF65-F5344CB8AC3E}">
        <p14:creationId xmlns:p14="http://schemas.microsoft.com/office/powerpoint/2010/main" val="782908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13</a:t>
            </a:fld>
            <a:endParaRPr lang="zh-CN" altLang="en-US"/>
          </a:p>
        </p:txBody>
      </p:sp>
    </p:spTree>
    <p:extLst>
      <p:ext uri="{BB962C8B-B14F-4D97-AF65-F5344CB8AC3E}">
        <p14:creationId xmlns:p14="http://schemas.microsoft.com/office/powerpoint/2010/main" val="1274450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14</a:t>
            </a:fld>
            <a:endParaRPr lang="zh-CN" altLang="en-US"/>
          </a:p>
        </p:txBody>
      </p:sp>
    </p:spTree>
    <p:extLst>
      <p:ext uri="{BB962C8B-B14F-4D97-AF65-F5344CB8AC3E}">
        <p14:creationId xmlns:p14="http://schemas.microsoft.com/office/powerpoint/2010/main" val="4089352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15</a:t>
            </a:fld>
            <a:endParaRPr lang="zh-CN" altLang="en-US"/>
          </a:p>
        </p:txBody>
      </p:sp>
    </p:spTree>
    <p:extLst>
      <p:ext uri="{BB962C8B-B14F-4D97-AF65-F5344CB8AC3E}">
        <p14:creationId xmlns:p14="http://schemas.microsoft.com/office/powerpoint/2010/main" val="1662105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16</a:t>
            </a:fld>
            <a:endParaRPr lang="zh-CN" altLang="en-US"/>
          </a:p>
        </p:txBody>
      </p:sp>
    </p:spTree>
    <p:extLst>
      <p:ext uri="{BB962C8B-B14F-4D97-AF65-F5344CB8AC3E}">
        <p14:creationId xmlns:p14="http://schemas.microsoft.com/office/powerpoint/2010/main" val="2644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17</a:t>
            </a:fld>
            <a:endParaRPr lang="zh-CN" altLang="en-US"/>
          </a:p>
        </p:txBody>
      </p:sp>
    </p:spTree>
    <p:extLst>
      <p:ext uri="{BB962C8B-B14F-4D97-AF65-F5344CB8AC3E}">
        <p14:creationId xmlns:p14="http://schemas.microsoft.com/office/powerpoint/2010/main" val="200901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18</a:t>
            </a:fld>
            <a:endParaRPr lang="zh-CN" altLang="en-US"/>
          </a:p>
        </p:txBody>
      </p:sp>
    </p:spTree>
    <p:extLst>
      <p:ext uri="{BB962C8B-B14F-4D97-AF65-F5344CB8AC3E}">
        <p14:creationId xmlns:p14="http://schemas.microsoft.com/office/powerpoint/2010/main" val="2040696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19</a:t>
            </a:fld>
            <a:endParaRPr lang="zh-CN" altLang="en-US"/>
          </a:p>
        </p:txBody>
      </p:sp>
    </p:spTree>
    <p:extLst>
      <p:ext uri="{BB962C8B-B14F-4D97-AF65-F5344CB8AC3E}">
        <p14:creationId xmlns:p14="http://schemas.microsoft.com/office/powerpoint/2010/main" val="152149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a:t>
            </a:fld>
            <a:endParaRPr lang="zh-CN" altLang="en-US"/>
          </a:p>
        </p:txBody>
      </p:sp>
    </p:spTree>
    <p:extLst>
      <p:ext uri="{BB962C8B-B14F-4D97-AF65-F5344CB8AC3E}">
        <p14:creationId xmlns:p14="http://schemas.microsoft.com/office/powerpoint/2010/main" val="1496922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20</a:t>
            </a:fld>
            <a:endParaRPr lang="zh-CN" altLang="en-US"/>
          </a:p>
        </p:txBody>
      </p:sp>
    </p:spTree>
    <p:extLst>
      <p:ext uri="{BB962C8B-B14F-4D97-AF65-F5344CB8AC3E}">
        <p14:creationId xmlns:p14="http://schemas.microsoft.com/office/powerpoint/2010/main" val="485025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21</a:t>
            </a:fld>
            <a:endParaRPr lang="zh-CN" altLang="en-US"/>
          </a:p>
        </p:txBody>
      </p:sp>
    </p:spTree>
    <p:extLst>
      <p:ext uri="{BB962C8B-B14F-4D97-AF65-F5344CB8AC3E}">
        <p14:creationId xmlns:p14="http://schemas.microsoft.com/office/powerpoint/2010/main" val="1681976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22</a:t>
            </a:fld>
            <a:endParaRPr lang="zh-CN" altLang="en-US"/>
          </a:p>
        </p:txBody>
      </p:sp>
    </p:spTree>
    <p:extLst>
      <p:ext uri="{BB962C8B-B14F-4D97-AF65-F5344CB8AC3E}">
        <p14:creationId xmlns:p14="http://schemas.microsoft.com/office/powerpoint/2010/main" val="21558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ECB29B-D98F-44FC-ABE7-575DC6EE4AAA}" type="slidenum">
              <a:rPr lang="zh-CN" altLang="en-US" smtClean="0"/>
              <a:t>3</a:t>
            </a:fld>
            <a:endParaRPr lang="zh-CN" altLang="en-US"/>
          </a:p>
        </p:txBody>
      </p:sp>
    </p:spTree>
    <p:extLst>
      <p:ext uri="{BB962C8B-B14F-4D97-AF65-F5344CB8AC3E}">
        <p14:creationId xmlns:p14="http://schemas.microsoft.com/office/powerpoint/2010/main" val="1058641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4</a:t>
            </a:fld>
            <a:endParaRPr lang="zh-CN" altLang="en-US"/>
          </a:p>
        </p:txBody>
      </p:sp>
    </p:spTree>
    <p:extLst>
      <p:ext uri="{BB962C8B-B14F-4D97-AF65-F5344CB8AC3E}">
        <p14:creationId xmlns:p14="http://schemas.microsoft.com/office/powerpoint/2010/main" val="2494964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5</a:t>
            </a:fld>
            <a:endParaRPr lang="zh-CN" altLang="en-US"/>
          </a:p>
        </p:txBody>
      </p:sp>
    </p:spTree>
    <p:extLst>
      <p:ext uri="{BB962C8B-B14F-4D97-AF65-F5344CB8AC3E}">
        <p14:creationId xmlns:p14="http://schemas.microsoft.com/office/powerpoint/2010/main" val="66007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6</a:t>
            </a:fld>
            <a:endParaRPr lang="zh-CN" altLang="en-US"/>
          </a:p>
        </p:txBody>
      </p:sp>
    </p:spTree>
    <p:extLst>
      <p:ext uri="{BB962C8B-B14F-4D97-AF65-F5344CB8AC3E}">
        <p14:creationId xmlns:p14="http://schemas.microsoft.com/office/powerpoint/2010/main" val="3833352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9F6B65-4326-469F-8089-9F5B367D941F}" type="slidenum">
              <a:rPr lang="zh-CN" altLang="en-US" smtClean="0"/>
              <a:t>7</a:t>
            </a:fld>
            <a:endParaRPr lang="zh-CN" altLang="en-US"/>
          </a:p>
        </p:txBody>
      </p:sp>
    </p:spTree>
    <p:extLst>
      <p:ext uri="{BB962C8B-B14F-4D97-AF65-F5344CB8AC3E}">
        <p14:creationId xmlns:p14="http://schemas.microsoft.com/office/powerpoint/2010/main" val="1850560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2997429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9</a:t>
            </a:fld>
            <a:endParaRPr lang="zh-CN" altLang="en-US"/>
          </a:p>
        </p:txBody>
      </p:sp>
    </p:spTree>
    <p:extLst>
      <p:ext uri="{BB962C8B-B14F-4D97-AF65-F5344CB8AC3E}">
        <p14:creationId xmlns:p14="http://schemas.microsoft.com/office/powerpoint/2010/main" val="239998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8815B9B-CD1A-DD91-C346-095DEFE93433}"/>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C9553B17-A1F8-1A03-58AA-C727860E2D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6A9D5E2E-ED8E-E732-DAB5-60150C1C2C47}"/>
              </a:ext>
            </a:extLst>
          </p:cNvPr>
          <p:cNvSpPr>
            <a:spLocks noGrp="1"/>
          </p:cNvSpPr>
          <p:nvPr>
            <p:ph type="dt" sz="half" idx="10"/>
          </p:nvPr>
        </p:nvSpPr>
        <p:spPr/>
        <p:txBody>
          <a:bodyPr/>
          <a:lstStyle/>
          <a:p>
            <a:fld id="{5E70E143-710C-4CA1-9921-1B51395652F2}" type="datetimeFigureOut">
              <a:rPr lang="en-US" smtClean="0"/>
              <a:t>1/8/2024</a:t>
            </a:fld>
            <a:endParaRPr lang="en-US"/>
          </a:p>
        </p:txBody>
      </p:sp>
      <p:sp>
        <p:nvSpPr>
          <p:cNvPr id="5" name="Chỗ dành sẵn cho Chân trang 4">
            <a:extLst>
              <a:ext uri="{FF2B5EF4-FFF2-40B4-BE49-F238E27FC236}">
                <a16:creationId xmlns:a16="http://schemas.microsoft.com/office/drawing/2014/main" id="{ABFEA8DC-B1FC-2363-81DC-3C388BAFC7FE}"/>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26B7290B-CEF9-6708-EB85-B61A6A6640EB}"/>
              </a:ext>
            </a:extLst>
          </p:cNvPr>
          <p:cNvSpPr>
            <a:spLocks noGrp="1"/>
          </p:cNvSpPr>
          <p:nvPr>
            <p:ph type="sldNum" sz="quarter" idx="12"/>
          </p:nvPr>
        </p:nvSpPr>
        <p:spPr/>
        <p:txBody>
          <a:bodyPr/>
          <a:lstStyle/>
          <a:p>
            <a:fld id="{1A6A4D86-C27F-4E8A-9C20-351DB6FCA65C}" type="slidenum">
              <a:rPr lang="en-US" smtClean="0"/>
              <a:t>‹#›</a:t>
            </a:fld>
            <a:endParaRPr lang="en-US"/>
          </a:p>
        </p:txBody>
      </p:sp>
    </p:spTree>
    <p:extLst>
      <p:ext uri="{BB962C8B-B14F-4D97-AF65-F5344CB8AC3E}">
        <p14:creationId xmlns:p14="http://schemas.microsoft.com/office/powerpoint/2010/main" val="2976868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08FF35-7080-0D84-D564-2A54DF85850B}"/>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DF6AC894-5873-D459-8227-F136E424691C}"/>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EA4E875E-0C90-03D3-5FF2-A242131C7A18}"/>
              </a:ext>
            </a:extLst>
          </p:cNvPr>
          <p:cNvSpPr>
            <a:spLocks noGrp="1"/>
          </p:cNvSpPr>
          <p:nvPr>
            <p:ph type="dt" sz="half" idx="10"/>
          </p:nvPr>
        </p:nvSpPr>
        <p:spPr/>
        <p:txBody>
          <a:bodyPr/>
          <a:lstStyle/>
          <a:p>
            <a:fld id="{5E70E143-710C-4CA1-9921-1B51395652F2}" type="datetimeFigureOut">
              <a:rPr lang="en-US" smtClean="0"/>
              <a:t>1/8/2024</a:t>
            </a:fld>
            <a:endParaRPr lang="en-US"/>
          </a:p>
        </p:txBody>
      </p:sp>
      <p:sp>
        <p:nvSpPr>
          <p:cNvPr id="5" name="Chỗ dành sẵn cho Chân trang 4">
            <a:extLst>
              <a:ext uri="{FF2B5EF4-FFF2-40B4-BE49-F238E27FC236}">
                <a16:creationId xmlns:a16="http://schemas.microsoft.com/office/drawing/2014/main" id="{099754A0-7C8A-9AF6-776B-99C1765D9CE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2A5884B1-A268-34EC-8461-F80913423EBA}"/>
              </a:ext>
            </a:extLst>
          </p:cNvPr>
          <p:cNvSpPr>
            <a:spLocks noGrp="1"/>
          </p:cNvSpPr>
          <p:nvPr>
            <p:ph type="sldNum" sz="quarter" idx="12"/>
          </p:nvPr>
        </p:nvSpPr>
        <p:spPr/>
        <p:txBody>
          <a:bodyPr/>
          <a:lstStyle/>
          <a:p>
            <a:fld id="{1A6A4D86-C27F-4E8A-9C20-351DB6FCA65C}" type="slidenum">
              <a:rPr lang="en-US" smtClean="0"/>
              <a:t>‹#›</a:t>
            </a:fld>
            <a:endParaRPr lang="en-US"/>
          </a:p>
        </p:txBody>
      </p:sp>
    </p:spTree>
    <p:extLst>
      <p:ext uri="{BB962C8B-B14F-4D97-AF65-F5344CB8AC3E}">
        <p14:creationId xmlns:p14="http://schemas.microsoft.com/office/powerpoint/2010/main" val="103371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A9C79C8-F8B6-31C4-6376-A7012FD652E5}"/>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3B90DEF6-BD7D-9607-BFAC-99230093F6A3}"/>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3AF1C71D-37FE-80F4-88E9-1A2E9049DB22}"/>
              </a:ext>
            </a:extLst>
          </p:cNvPr>
          <p:cNvSpPr>
            <a:spLocks noGrp="1"/>
          </p:cNvSpPr>
          <p:nvPr>
            <p:ph type="dt" sz="half" idx="10"/>
          </p:nvPr>
        </p:nvSpPr>
        <p:spPr/>
        <p:txBody>
          <a:bodyPr/>
          <a:lstStyle/>
          <a:p>
            <a:fld id="{5E70E143-710C-4CA1-9921-1B51395652F2}" type="datetimeFigureOut">
              <a:rPr lang="en-US" smtClean="0"/>
              <a:t>1/8/2024</a:t>
            </a:fld>
            <a:endParaRPr lang="en-US"/>
          </a:p>
        </p:txBody>
      </p:sp>
      <p:sp>
        <p:nvSpPr>
          <p:cNvPr id="5" name="Chỗ dành sẵn cho Chân trang 4">
            <a:extLst>
              <a:ext uri="{FF2B5EF4-FFF2-40B4-BE49-F238E27FC236}">
                <a16:creationId xmlns:a16="http://schemas.microsoft.com/office/drawing/2014/main" id="{0D658325-839A-E72F-0147-A6570A4E01C4}"/>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A46BF4B4-5B91-984A-D45E-6AEB1ACF3B12}"/>
              </a:ext>
            </a:extLst>
          </p:cNvPr>
          <p:cNvSpPr>
            <a:spLocks noGrp="1"/>
          </p:cNvSpPr>
          <p:nvPr>
            <p:ph type="sldNum" sz="quarter" idx="12"/>
          </p:nvPr>
        </p:nvSpPr>
        <p:spPr/>
        <p:txBody>
          <a:bodyPr/>
          <a:lstStyle/>
          <a:p>
            <a:fld id="{1A6A4D86-C27F-4E8A-9C20-351DB6FCA65C}" type="slidenum">
              <a:rPr lang="en-US" smtClean="0"/>
              <a:t>‹#›</a:t>
            </a:fld>
            <a:endParaRPr lang="en-US"/>
          </a:p>
        </p:txBody>
      </p:sp>
    </p:spTree>
    <p:extLst>
      <p:ext uri="{BB962C8B-B14F-4D97-AF65-F5344CB8AC3E}">
        <p14:creationId xmlns:p14="http://schemas.microsoft.com/office/powerpoint/2010/main" val="3238509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2" name="文本框 1"/>
          <p:cNvSpPr txBox="1"/>
          <p:nvPr userDrawn="1"/>
        </p:nvSpPr>
        <p:spPr>
          <a:xfrm>
            <a:off x="7689666" y="6485775"/>
            <a:ext cx="413074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latin typeface="Noto Sans S Chinese Light" panose="020B0300000000000000" pitchFamily="34" charset="-122"/>
                <a:ea typeface="Noto Sans S Chinese Light" panose="020B0300000000000000" pitchFamily="34" charset="-122"/>
              </a:rPr>
              <a:t>XYPPT.YANJ.CN  </a:t>
            </a:r>
            <a:r>
              <a:rPr lang="zh-CN" altLang="en-US" sz="1800" dirty="0">
                <a:solidFill>
                  <a:schemeClr val="bg1"/>
                </a:solidFill>
                <a:latin typeface="Noto Sans S Chinese Light" panose="020B0300000000000000" pitchFamily="34" charset="-122"/>
                <a:ea typeface="Noto Sans S Chinese Light" panose="020B0300000000000000" pitchFamily="34" charset="-122"/>
              </a:rPr>
              <a:t>新浪微博</a:t>
            </a:r>
            <a:r>
              <a:rPr lang="en-US" altLang="zh-CN" sz="1800" dirty="0">
                <a:solidFill>
                  <a:schemeClr val="bg1"/>
                </a:solidFill>
                <a:latin typeface="Noto Sans S Chinese Light" panose="020B0300000000000000" pitchFamily="34" charset="-122"/>
                <a:ea typeface="Noto Sans S Chinese Light" panose="020B0300000000000000" pitchFamily="34" charset="-122"/>
              </a:rPr>
              <a:t>@</a:t>
            </a:r>
            <a:r>
              <a:rPr lang="zh-CN" altLang="en-US" sz="1800" dirty="0">
                <a:solidFill>
                  <a:schemeClr val="bg1"/>
                </a:solidFill>
                <a:latin typeface="Noto Sans S Chinese Light" panose="020B0300000000000000" pitchFamily="34" charset="-122"/>
                <a:ea typeface="Noto Sans S Chinese Light" panose="020B0300000000000000" pitchFamily="34" charset="-122"/>
              </a:rPr>
              <a:t>六月雪</a:t>
            </a:r>
            <a:r>
              <a:rPr lang="en-US" altLang="zh-CN" sz="1800" dirty="0">
                <a:solidFill>
                  <a:schemeClr val="bg1"/>
                </a:solidFill>
                <a:latin typeface="Noto Sans S Chinese Light" panose="020B0300000000000000" pitchFamily="34" charset="-122"/>
                <a:ea typeface="Noto Sans S Chinese Light" panose="020B0300000000000000" pitchFamily="34" charset="-122"/>
              </a:rPr>
              <a:t>_1    </a:t>
            </a:r>
            <a:endParaRPr lang="zh-CN" altLang="en-US" sz="1800" dirty="0">
              <a:solidFill>
                <a:schemeClr val="bg1"/>
              </a:solidFill>
              <a:latin typeface="Noto Sans S Chinese Light" panose="020B0300000000000000" pitchFamily="34" charset="-122"/>
              <a:ea typeface="Noto Sans S Chinese Light" panose="020B0300000000000000" pitchFamily="34" charset="-122"/>
            </a:endParaRPr>
          </a:p>
          <a:p>
            <a:endParaRPr lang="zh-CN" altLang="en-US" dirty="0">
              <a:latin typeface="Noto Sans S Chinese Light" panose="020B0300000000000000" pitchFamily="34" charset="-122"/>
              <a:ea typeface="Noto Sans S Chinese Light" panose="020B0300000000000000" pitchFamily="34" charset="-122"/>
            </a:endParaRPr>
          </a:p>
        </p:txBody>
      </p:sp>
      <p:sp>
        <p:nvSpPr>
          <p:cNvPr id="10" name="任意多边形: 形状 9">
            <a:extLst>
              <a:ext uri="{FF2B5EF4-FFF2-40B4-BE49-F238E27FC236}">
                <a16:creationId xmlns:a16="http://schemas.microsoft.com/office/drawing/2014/main" id="{70A21194-C02E-455A-A046-6289387B3B28}"/>
              </a:ext>
            </a:extLst>
          </p:cNvPr>
          <p:cNvSpPr/>
          <p:nvPr userDrawn="1"/>
        </p:nvSpPr>
        <p:spPr>
          <a:xfrm>
            <a:off x="0" y="5867366"/>
            <a:ext cx="12192000" cy="990634"/>
          </a:xfrm>
          <a:custGeom>
            <a:avLst/>
            <a:gdLst>
              <a:gd name="connsiteX0" fmla="*/ 11809653 w 12192000"/>
              <a:gd name="connsiteY0" fmla="*/ 379 h 990634"/>
              <a:gd name="connsiteX1" fmla="*/ 11997745 w 12192000"/>
              <a:gd name="connsiteY1" fmla="*/ 44633 h 990634"/>
              <a:gd name="connsiteX2" fmla="*/ 12155856 w 12192000"/>
              <a:gd name="connsiteY2" fmla="*/ 128396 h 990634"/>
              <a:gd name="connsiteX3" fmla="*/ 12192000 w 12192000"/>
              <a:gd name="connsiteY3" fmla="*/ 147259 h 990634"/>
              <a:gd name="connsiteX4" fmla="*/ 12192000 w 12192000"/>
              <a:gd name="connsiteY4" fmla="*/ 990634 h 990634"/>
              <a:gd name="connsiteX5" fmla="*/ 0 w 12192000"/>
              <a:gd name="connsiteY5" fmla="*/ 990634 h 990634"/>
              <a:gd name="connsiteX6" fmla="*/ 0 w 12192000"/>
              <a:gd name="connsiteY6" fmla="*/ 82962 h 990634"/>
              <a:gd name="connsiteX7" fmla="*/ 225106 w 12192000"/>
              <a:gd name="connsiteY7" fmla="*/ 85217 h 990634"/>
              <a:gd name="connsiteX8" fmla="*/ 3025195 w 12192000"/>
              <a:gd name="connsiteY8" fmla="*/ 187508 h 990634"/>
              <a:gd name="connsiteX9" fmla="*/ 5073071 w 12192000"/>
              <a:gd name="connsiteY9" fmla="*/ 978083 h 990634"/>
              <a:gd name="connsiteX10" fmla="*/ 7501945 w 12192000"/>
              <a:gd name="connsiteY10" fmla="*/ 235133 h 990634"/>
              <a:gd name="connsiteX11" fmla="*/ 9330745 w 12192000"/>
              <a:gd name="connsiteY11" fmla="*/ 473258 h 990634"/>
              <a:gd name="connsiteX12" fmla="*/ 10588045 w 12192000"/>
              <a:gd name="connsiteY12" fmla="*/ 244658 h 990634"/>
              <a:gd name="connsiteX13" fmla="*/ 11809653 w 12192000"/>
              <a:gd name="connsiteY13" fmla="*/ 379 h 99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990634">
                <a:moveTo>
                  <a:pt x="11809653" y="379"/>
                </a:moveTo>
                <a:cubicBezTo>
                  <a:pt x="11884971" y="2720"/>
                  <a:pt x="11949227" y="16058"/>
                  <a:pt x="11997745" y="44633"/>
                </a:cubicBezTo>
                <a:cubicBezTo>
                  <a:pt x="12030090" y="63683"/>
                  <a:pt x="12086174" y="92382"/>
                  <a:pt x="12155856" y="128396"/>
                </a:cubicBezTo>
                <a:lnTo>
                  <a:pt x="12192000" y="147259"/>
                </a:lnTo>
                <a:lnTo>
                  <a:pt x="12192000" y="990634"/>
                </a:lnTo>
                <a:lnTo>
                  <a:pt x="0" y="990634"/>
                </a:lnTo>
                <a:lnTo>
                  <a:pt x="0" y="82962"/>
                </a:lnTo>
                <a:lnTo>
                  <a:pt x="225106" y="85217"/>
                </a:lnTo>
                <a:cubicBezTo>
                  <a:pt x="910521" y="85585"/>
                  <a:pt x="2282047" y="56936"/>
                  <a:pt x="3025195" y="187508"/>
                </a:cubicBezTo>
                <a:cubicBezTo>
                  <a:pt x="3874507" y="336733"/>
                  <a:pt x="4326948" y="970146"/>
                  <a:pt x="5073071" y="978083"/>
                </a:cubicBezTo>
                <a:cubicBezTo>
                  <a:pt x="5819196" y="986020"/>
                  <a:pt x="6792333" y="319270"/>
                  <a:pt x="7501945" y="235133"/>
                </a:cubicBezTo>
                <a:cubicBezTo>
                  <a:pt x="8211557" y="150996"/>
                  <a:pt x="8816395" y="471671"/>
                  <a:pt x="9330745" y="473258"/>
                </a:cubicBezTo>
                <a:cubicBezTo>
                  <a:pt x="9845095" y="474846"/>
                  <a:pt x="10143545" y="316095"/>
                  <a:pt x="10588045" y="244658"/>
                </a:cubicBezTo>
                <a:cubicBezTo>
                  <a:pt x="10949201" y="186616"/>
                  <a:pt x="11483278" y="-9764"/>
                  <a:pt x="11809653" y="379"/>
                </a:cubicBezTo>
                <a:close/>
              </a:path>
            </a:pathLst>
          </a:custGeom>
          <a:solidFill>
            <a:srgbClr val="C69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0728039"/>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1EEFA8A-CD74-0ED0-618E-D05AE9F4C87C}"/>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61B17C17-AED9-9973-4965-93FBE18561AE}"/>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5DDCA05F-CEAF-6D56-66D3-0B77E0C6D920}"/>
              </a:ext>
            </a:extLst>
          </p:cNvPr>
          <p:cNvSpPr>
            <a:spLocks noGrp="1"/>
          </p:cNvSpPr>
          <p:nvPr>
            <p:ph type="dt" sz="half" idx="10"/>
          </p:nvPr>
        </p:nvSpPr>
        <p:spPr/>
        <p:txBody>
          <a:bodyPr/>
          <a:lstStyle/>
          <a:p>
            <a:fld id="{5E70E143-710C-4CA1-9921-1B51395652F2}" type="datetimeFigureOut">
              <a:rPr lang="en-US" smtClean="0"/>
              <a:t>1/8/2024</a:t>
            </a:fld>
            <a:endParaRPr lang="en-US"/>
          </a:p>
        </p:txBody>
      </p:sp>
      <p:sp>
        <p:nvSpPr>
          <p:cNvPr id="5" name="Chỗ dành sẵn cho Chân trang 4">
            <a:extLst>
              <a:ext uri="{FF2B5EF4-FFF2-40B4-BE49-F238E27FC236}">
                <a16:creationId xmlns:a16="http://schemas.microsoft.com/office/drawing/2014/main" id="{5410846C-3A03-372C-7CA2-CDA0C3EFEB4E}"/>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2520C09E-23E6-9874-1168-99124FE60443}"/>
              </a:ext>
            </a:extLst>
          </p:cNvPr>
          <p:cNvSpPr>
            <a:spLocks noGrp="1"/>
          </p:cNvSpPr>
          <p:nvPr>
            <p:ph type="sldNum" sz="quarter" idx="12"/>
          </p:nvPr>
        </p:nvSpPr>
        <p:spPr/>
        <p:txBody>
          <a:bodyPr/>
          <a:lstStyle/>
          <a:p>
            <a:fld id="{1A6A4D86-C27F-4E8A-9C20-351DB6FCA65C}" type="slidenum">
              <a:rPr lang="en-US" smtClean="0"/>
              <a:t>‹#›</a:t>
            </a:fld>
            <a:endParaRPr lang="en-US"/>
          </a:p>
        </p:txBody>
      </p:sp>
    </p:spTree>
    <p:extLst>
      <p:ext uri="{BB962C8B-B14F-4D97-AF65-F5344CB8AC3E}">
        <p14:creationId xmlns:p14="http://schemas.microsoft.com/office/powerpoint/2010/main" val="54284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B75CE62-B28B-1E5E-5488-2D11FBFECD67}"/>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268A092A-39DB-5326-4085-F8AD4F8843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8C43E167-29C6-72A3-A460-8FB3FC73E2E1}"/>
              </a:ext>
            </a:extLst>
          </p:cNvPr>
          <p:cNvSpPr>
            <a:spLocks noGrp="1"/>
          </p:cNvSpPr>
          <p:nvPr>
            <p:ph type="dt" sz="half" idx="10"/>
          </p:nvPr>
        </p:nvSpPr>
        <p:spPr/>
        <p:txBody>
          <a:bodyPr/>
          <a:lstStyle/>
          <a:p>
            <a:fld id="{5E70E143-710C-4CA1-9921-1B51395652F2}" type="datetimeFigureOut">
              <a:rPr lang="en-US" smtClean="0"/>
              <a:t>1/8/2024</a:t>
            </a:fld>
            <a:endParaRPr lang="en-US"/>
          </a:p>
        </p:txBody>
      </p:sp>
      <p:sp>
        <p:nvSpPr>
          <p:cNvPr id="5" name="Chỗ dành sẵn cho Chân trang 4">
            <a:extLst>
              <a:ext uri="{FF2B5EF4-FFF2-40B4-BE49-F238E27FC236}">
                <a16:creationId xmlns:a16="http://schemas.microsoft.com/office/drawing/2014/main" id="{24320C6A-88C0-FA67-55CC-6032036FB7B1}"/>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BF904622-FDEB-42E5-4F37-495109E55723}"/>
              </a:ext>
            </a:extLst>
          </p:cNvPr>
          <p:cNvSpPr>
            <a:spLocks noGrp="1"/>
          </p:cNvSpPr>
          <p:nvPr>
            <p:ph type="sldNum" sz="quarter" idx="12"/>
          </p:nvPr>
        </p:nvSpPr>
        <p:spPr/>
        <p:txBody>
          <a:bodyPr/>
          <a:lstStyle/>
          <a:p>
            <a:fld id="{1A6A4D86-C27F-4E8A-9C20-351DB6FCA65C}" type="slidenum">
              <a:rPr lang="en-US" smtClean="0"/>
              <a:t>‹#›</a:t>
            </a:fld>
            <a:endParaRPr lang="en-US"/>
          </a:p>
        </p:txBody>
      </p:sp>
    </p:spTree>
    <p:extLst>
      <p:ext uri="{BB962C8B-B14F-4D97-AF65-F5344CB8AC3E}">
        <p14:creationId xmlns:p14="http://schemas.microsoft.com/office/powerpoint/2010/main" val="253366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447A8C9-C25D-E7F6-98E4-1B6F9BB95EFE}"/>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DF568FB2-FD2E-E0EE-8A84-D9BE2371A88D}"/>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8D258198-D828-0FAD-22BE-BE495926BED1}"/>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8D1909C9-6C81-6C6A-13EA-0976EA42F2CB}"/>
              </a:ext>
            </a:extLst>
          </p:cNvPr>
          <p:cNvSpPr>
            <a:spLocks noGrp="1"/>
          </p:cNvSpPr>
          <p:nvPr>
            <p:ph type="dt" sz="half" idx="10"/>
          </p:nvPr>
        </p:nvSpPr>
        <p:spPr/>
        <p:txBody>
          <a:bodyPr/>
          <a:lstStyle/>
          <a:p>
            <a:fld id="{5E70E143-710C-4CA1-9921-1B51395652F2}" type="datetimeFigureOut">
              <a:rPr lang="en-US" smtClean="0"/>
              <a:t>1/8/2024</a:t>
            </a:fld>
            <a:endParaRPr lang="en-US"/>
          </a:p>
        </p:txBody>
      </p:sp>
      <p:sp>
        <p:nvSpPr>
          <p:cNvPr id="6" name="Chỗ dành sẵn cho Chân trang 5">
            <a:extLst>
              <a:ext uri="{FF2B5EF4-FFF2-40B4-BE49-F238E27FC236}">
                <a16:creationId xmlns:a16="http://schemas.microsoft.com/office/drawing/2014/main" id="{E9562B3C-D126-EA2A-2595-B0D255ED6E3D}"/>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F5A9645A-9F16-0B0A-ACBC-E55ABAAB1F3C}"/>
              </a:ext>
            </a:extLst>
          </p:cNvPr>
          <p:cNvSpPr>
            <a:spLocks noGrp="1"/>
          </p:cNvSpPr>
          <p:nvPr>
            <p:ph type="sldNum" sz="quarter" idx="12"/>
          </p:nvPr>
        </p:nvSpPr>
        <p:spPr/>
        <p:txBody>
          <a:bodyPr/>
          <a:lstStyle/>
          <a:p>
            <a:fld id="{1A6A4D86-C27F-4E8A-9C20-351DB6FCA65C}" type="slidenum">
              <a:rPr lang="en-US" smtClean="0"/>
              <a:t>‹#›</a:t>
            </a:fld>
            <a:endParaRPr lang="en-US"/>
          </a:p>
        </p:txBody>
      </p:sp>
    </p:spTree>
    <p:extLst>
      <p:ext uri="{BB962C8B-B14F-4D97-AF65-F5344CB8AC3E}">
        <p14:creationId xmlns:p14="http://schemas.microsoft.com/office/powerpoint/2010/main" val="2270061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DCA790D-B186-ADFD-BF98-F56D33285965}"/>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5B5F0B7B-3624-1540-BCE7-B52B5D6E7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DE561909-3D01-7351-109F-13C5640C49C0}"/>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7D5F6D1E-842D-B252-DD97-45BEC48ED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4A828C0A-9FF7-D233-CF28-D21422301546}"/>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8CB13130-6661-0813-AC3D-49E85B5E99B0}"/>
              </a:ext>
            </a:extLst>
          </p:cNvPr>
          <p:cNvSpPr>
            <a:spLocks noGrp="1"/>
          </p:cNvSpPr>
          <p:nvPr>
            <p:ph type="dt" sz="half" idx="10"/>
          </p:nvPr>
        </p:nvSpPr>
        <p:spPr/>
        <p:txBody>
          <a:bodyPr/>
          <a:lstStyle/>
          <a:p>
            <a:fld id="{5E70E143-710C-4CA1-9921-1B51395652F2}" type="datetimeFigureOut">
              <a:rPr lang="en-US" smtClean="0"/>
              <a:t>1/8/2024</a:t>
            </a:fld>
            <a:endParaRPr lang="en-US"/>
          </a:p>
        </p:txBody>
      </p:sp>
      <p:sp>
        <p:nvSpPr>
          <p:cNvPr id="8" name="Chỗ dành sẵn cho Chân trang 7">
            <a:extLst>
              <a:ext uri="{FF2B5EF4-FFF2-40B4-BE49-F238E27FC236}">
                <a16:creationId xmlns:a16="http://schemas.microsoft.com/office/drawing/2014/main" id="{8CA7F85B-1DE1-C7D5-D6CB-592ACD68EC2C}"/>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EFB1CD9B-77D7-12E4-6206-B7DFE30B1E4A}"/>
              </a:ext>
            </a:extLst>
          </p:cNvPr>
          <p:cNvSpPr>
            <a:spLocks noGrp="1"/>
          </p:cNvSpPr>
          <p:nvPr>
            <p:ph type="sldNum" sz="quarter" idx="12"/>
          </p:nvPr>
        </p:nvSpPr>
        <p:spPr/>
        <p:txBody>
          <a:bodyPr/>
          <a:lstStyle/>
          <a:p>
            <a:fld id="{1A6A4D86-C27F-4E8A-9C20-351DB6FCA65C}" type="slidenum">
              <a:rPr lang="en-US" smtClean="0"/>
              <a:t>‹#›</a:t>
            </a:fld>
            <a:endParaRPr lang="en-US"/>
          </a:p>
        </p:txBody>
      </p:sp>
    </p:spTree>
    <p:extLst>
      <p:ext uri="{BB962C8B-B14F-4D97-AF65-F5344CB8AC3E}">
        <p14:creationId xmlns:p14="http://schemas.microsoft.com/office/powerpoint/2010/main" val="3067171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56AACBF-3D9D-6ADD-9510-B6E5EFE62DC7}"/>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204CE510-C099-4F87-4134-6AF20BF88B4A}"/>
              </a:ext>
            </a:extLst>
          </p:cNvPr>
          <p:cNvSpPr>
            <a:spLocks noGrp="1"/>
          </p:cNvSpPr>
          <p:nvPr>
            <p:ph type="dt" sz="half" idx="10"/>
          </p:nvPr>
        </p:nvSpPr>
        <p:spPr/>
        <p:txBody>
          <a:bodyPr/>
          <a:lstStyle/>
          <a:p>
            <a:fld id="{5E70E143-710C-4CA1-9921-1B51395652F2}" type="datetimeFigureOut">
              <a:rPr lang="en-US" smtClean="0"/>
              <a:t>1/8/2024</a:t>
            </a:fld>
            <a:endParaRPr lang="en-US"/>
          </a:p>
        </p:txBody>
      </p:sp>
      <p:sp>
        <p:nvSpPr>
          <p:cNvPr id="4" name="Chỗ dành sẵn cho Chân trang 3">
            <a:extLst>
              <a:ext uri="{FF2B5EF4-FFF2-40B4-BE49-F238E27FC236}">
                <a16:creationId xmlns:a16="http://schemas.microsoft.com/office/drawing/2014/main" id="{37602599-7B7E-CEC9-9C58-FD7FBF824F14}"/>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A3BEAE5A-0976-0164-9024-7B4D8A2BAA08}"/>
              </a:ext>
            </a:extLst>
          </p:cNvPr>
          <p:cNvSpPr>
            <a:spLocks noGrp="1"/>
          </p:cNvSpPr>
          <p:nvPr>
            <p:ph type="sldNum" sz="quarter" idx="12"/>
          </p:nvPr>
        </p:nvSpPr>
        <p:spPr/>
        <p:txBody>
          <a:bodyPr/>
          <a:lstStyle/>
          <a:p>
            <a:fld id="{1A6A4D86-C27F-4E8A-9C20-351DB6FCA65C}" type="slidenum">
              <a:rPr lang="en-US" smtClean="0"/>
              <a:t>‹#›</a:t>
            </a:fld>
            <a:endParaRPr lang="en-US"/>
          </a:p>
        </p:txBody>
      </p:sp>
    </p:spTree>
    <p:extLst>
      <p:ext uri="{BB962C8B-B14F-4D97-AF65-F5344CB8AC3E}">
        <p14:creationId xmlns:p14="http://schemas.microsoft.com/office/powerpoint/2010/main" val="1322024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3C6AF28B-950B-3F23-E4D7-1A1A6B1639B4}"/>
              </a:ext>
            </a:extLst>
          </p:cNvPr>
          <p:cNvSpPr>
            <a:spLocks noGrp="1"/>
          </p:cNvSpPr>
          <p:nvPr>
            <p:ph type="dt" sz="half" idx="10"/>
          </p:nvPr>
        </p:nvSpPr>
        <p:spPr/>
        <p:txBody>
          <a:bodyPr/>
          <a:lstStyle/>
          <a:p>
            <a:fld id="{5E70E143-710C-4CA1-9921-1B51395652F2}" type="datetimeFigureOut">
              <a:rPr lang="en-US" smtClean="0"/>
              <a:t>1/8/2024</a:t>
            </a:fld>
            <a:endParaRPr lang="en-US"/>
          </a:p>
        </p:txBody>
      </p:sp>
      <p:sp>
        <p:nvSpPr>
          <p:cNvPr id="3" name="Chỗ dành sẵn cho Chân trang 2">
            <a:extLst>
              <a:ext uri="{FF2B5EF4-FFF2-40B4-BE49-F238E27FC236}">
                <a16:creationId xmlns:a16="http://schemas.microsoft.com/office/drawing/2014/main" id="{5464D9F4-E7C2-2019-3A6C-5F26607506C5}"/>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D8086AC8-0841-B702-1937-A6000EBA9AB8}"/>
              </a:ext>
            </a:extLst>
          </p:cNvPr>
          <p:cNvSpPr>
            <a:spLocks noGrp="1"/>
          </p:cNvSpPr>
          <p:nvPr>
            <p:ph type="sldNum" sz="quarter" idx="12"/>
          </p:nvPr>
        </p:nvSpPr>
        <p:spPr/>
        <p:txBody>
          <a:bodyPr/>
          <a:lstStyle/>
          <a:p>
            <a:fld id="{1A6A4D86-C27F-4E8A-9C20-351DB6FCA65C}" type="slidenum">
              <a:rPr lang="en-US" smtClean="0"/>
              <a:t>‹#›</a:t>
            </a:fld>
            <a:endParaRPr lang="en-US"/>
          </a:p>
        </p:txBody>
      </p:sp>
    </p:spTree>
    <p:extLst>
      <p:ext uri="{BB962C8B-B14F-4D97-AF65-F5344CB8AC3E}">
        <p14:creationId xmlns:p14="http://schemas.microsoft.com/office/powerpoint/2010/main" val="789835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8A82D17-AB57-BA39-6245-AEE6FD3296B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3E1AC3FD-A6F6-6BDC-6B7B-ED8F7DC818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964B33E2-27AA-95AF-7699-E82BBA827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20D5F729-8466-BF89-0C50-97DD72F5106C}"/>
              </a:ext>
            </a:extLst>
          </p:cNvPr>
          <p:cNvSpPr>
            <a:spLocks noGrp="1"/>
          </p:cNvSpPr>
          <p:nvPr>
            <p:ph type="dt" sz="half" idx="10"/>
          </p:nvPr>
        </p:nvSpPr>
        <p:spPr/>
        <p:txBody>
          <a:bodyPr/>
          <a:lstStyle/>
          <a:p>
            <a:fld id="{5E70E143-710C-4CA1-9921-1B51395652F2}" type="datetimeFigureOut">
              <a:rPr lang="en-US" smtClean="0"/>
              <a:t>1/8/2024</a:t>
            </a:fld>
            <a:endParaRPr lang="en-US"/>
          </a:p>
        </p:txBody>
      </p:sp>
      <p:sp>
        <p:nvSpPr>
          <p:cNvPr id="6" name="Chỗ dành sẵn cho Chân trang 5">
            <a:extLst>
              <a:ext uri="{FF2B5EF4-FFF2-40B4-BE49-F238E27FC236}">
                <a16:creationId xmlns:a16="http://schemas.microsoft.com/office/drawing/2014/main" id="{6B153B9E-CD53-43DB-99FA-9D9F2699BA70}"/>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798306DD-DF6F-13A9-DD9F-E6B250AAAA67}"/>
              </a:ext>
            </a:extLst>
          </p:cNvPr>
          <p:cNvSpPr>
            <a:spLocks noGrp="1"/>
          </p:cNvSpPr>
          <p:nvPr>
            <p:ph type="sldNum" sz="quarter" idx="12"/>
          </p:nvPr>
        </p:nvSpPr>
        <p:spPr/>
        <p:txBody>
          <a:bodyPr/>
          <a:lstStyle/>
          <a:p>
            <a:fld id="{1A6A4D86-C27F-4E8A-9C20-351DB6FCA65C}" type="slidenum">
              <a:rPr lang="en-US" smtClean="0"/>
              <a:t>‹#›</a:t>
            </a:fld>
            <a:endParaRPr lang="en-US"/>
          </a:p>
        </p:txBody>
      </p:sp>
    </p:spTree>
    <p:extLst>
      <p:ext uri="{BB962C8B-B14F-4D97-AF65-F5344CB8AC3E}">
        <p14:creationId xmlns:p14="http://schemas.microsoft.com/office/powerpoint/2010/main" val="79614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A6D3033-A8E2-25CE-DD79-6B65BA627E8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25D038E0-7293-E6E2-9087-7D01F846AC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E99779B9-506A-578A-4B09-3E54A4BF5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7A9E4241-A187-7358-F4D1-C99257777D3D}"/>
              </a:ext>
            </a:extLst>
          </p:cNvPr>
          <p:cNvSpPr>
            <a:spLocks noGrp="1"/>
          </p:cNvSpPr>
          <p:nvPr>
            <p:ph type="dt" sz="half" idx="10"/>
          </p:nvPr>
        </p:nvSpPr>
        <p:spPr/>
        <p:txBody>
          <a:bodyPr/>
          <a:lstStyle/>
          <a:p>
            <a:fld id="{5E70E143-710C-4CA1-9921-1B51395652F2}" type="datetimeFigureOut">
              <a:rPr lang="en-US" smtClean="0"/>
              <a:t>1/8/2024</a:t>
            </a:fld>
            <a:endParaRPr lang="en-US"/>
          </a:p>
        </p:txBody>
      </p:sp>
      <p:sp>
        <p:nvSpPr>
          <p:cNvPr id="6" name="Chỗ dành sẵn cho Chân trang 5">
            <a:extLst>
              <a:ext uri="{FF2B5EF4-FFF2-40B4-BE49-F238E27FC236}">
                <a16:creationId xmlns:a16="http://schemas.microsoft.com/office/drawing/2014/main" id="{72D2CEFA-7B57-2A04-880B-39EFEA6A8800}"/>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4D038AA5-CDCF-D172-DA0E-5F1C9F1C2A8D}"/>
              </a:ext>
            </a:extLst>
          </p:cNvPr>
          <p:cNvSpPr>
            <a:spLocks noGrp="1"/>
          </p:cNvSpPr>
          <p:nvPr>
            <p:ph type="sldNum" sz="quarter" idx="12"/>
          </p:nvPr>
        </p:nvSpPr>
        <p:spPr/>
        <p:txBody>
          <a:bodyPr/>
          <a:lstStyle/>
          <a:p>
            <a:fld id="{1A6A4D86-C27F-4E8A-9C20-351DB6FCA65C}" type="slidenum">
              <a:rPr lang="en-US" smtClean="0"/>
              <a:t>‹#›</a:t>
            </a:fld>
            <a:endParaRPr lang="en-US"/>
          </a:p>
        </p:txBody>
      </p:sp>
    </p:spTree>
    <p:extLst>
      <p:ext uri="{BB962C8B-B14F-4D97-AF65-F5344CB8AC3E}">
        <p14:creationId xmlns:p14="http://schemas.microsoft.com/office/powerpoint/2010/main" val="415942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502C5833-BAF2-B58B-24D6-317792A3C9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383FA68C-2E8A-D3A1-D2BB-4CAED8B9C3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9CE9C861-693D-A8E5-DFE8-7DD938532F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0E143-710C-4CA1-9921-1B51395652F2}" type="datetimeFigureOut">
              <a:rPr lang="en-US" smtClean="0"/>
              <a:t>1/8/2024</a:t>
            </a:fld>
            <a:endParaRPr lang="en-US"/>
          </a:p>
        </p:txBody>
      </p:sp>
      <p:sp>
        <p:nvSpPr>
          <p:cNvPr id="5" name="Chỗ dành sẵn cho Chân trang 4">
            <a:extLst>
              <a:ext uri="{FF2B5EF4-FFF2-40B4-BE49-F238E27FC236}">
                <a16:creationId xmlns:a16="http://schemas.microsoft.com/office/drawing/2014/main" id="{0CD6B790-2B34-1D1E-4B19-884E4FAE02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E65EFAFC-E61F-72B2-CC8A-7C6487B90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A4D86-C27F-4E8A-9C20-351DB6FCA65C}" type="slidenum">
              <a:rPr lang="en-US" smtClean="0"/>
              <a:t>‹#›</a:t>
            </a:fld>
            <a:endParaRPr lang="en-US"/>
          </a:p>
        </p:txBody>
      </p:sp>
    </p:spTree>
    <p:extLst>
      <p:ext uri="{BB962C8B-B14F-4D97-AF65-F5344CB8AC3E}">
        <p14:creationId xmlns:p14="http://schemas.microsoft.com/office/powerpoint/2010/main" val="2902834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topdev.vn/viec-lam-it/sql-server-kt99"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2" descr="Logo-Hoc-Vien-Nong-Nghiep-Viet-Nam-VNUA.png">
            <a:extLst>
              <a:ext uri="{FF2B5EF4-FFF2-40B4-BE49-F238E27FC236}">
                <a16:creationId xmlns:a16="http://schemas.microsoft.com/office/drawing/2014/main" id="{809C9C4C-A2F6-EA0C-D76E-E08E29BD95DA}"/>
              </a:ext>
            </a:extLst>
          </p:cNvPr>
          <p:cNvPicPr>
            <a:picLocks noChangeAspect="1"/>
          </p:cNvPicPr>
          <p:nvPr/>
        </p:nvPicPr>
        <p:blipFill>
          <a:blip r:embed="rId3" cstate="print"/>
          <a:stretch>
            <a:fillRect/>
          </a:stretch>
        </p:blipFill>
        <p:spPr>
          <a:xfrm>
            <a:off x="5093409" y="1688136"/>
            <a:ext cx="1870726" cy="1870726"/>
          </a:xfrm>
          <a:prstGeom prst="rect">
            <a:avLst/>
          </a:prstGeom>
        </p:spPr>
      </p:pic>
      <p:sp>
        <p:nvSpPr>
          <p:cNvPr id="9" name="Hộp Văn bản 8">
            <a:extLst>
              <a:ext uri="{FF2B5EF4-FFF2-40B4-BE49-F238E27FC236}">
                <a16:creationId xmlns:a16="http://schemas.microsoft.com/office/drawing/2014/main" id="{00896DC5-0264-B865-BE20-FD20CD41136A}"/>
              </a:ext>
            </a:extLst>
          </p:cNvPr>
          <p:cNvSpPr txBox="1"/>
          <p:nvPr/>
        </p:nvSpPr>
        <p:spPr>
          <a:xfrm>
            <a:off x="1933766" y="364148"/>
            <a:ext cx="8324462" cy="615553"/>
          </a:xfrm>
          <a:prstGeom prst="rect">
            <a:avLst/>
          </a:prstGeom>
          <a:noFill/>
        </p:spPr>
        <p:txBody>
          <a:bodyPr wrap="square">
            <a:spAutoFit/>
          </a:bodyPr>
          <a:lstStyle/>
          <a:p>
            <a:pPr lvl="0" algn="ctr"/>
            <a:r>
              <a:rPr lang="vi-VN" sz="3400" b="1" dirty="0">
                <a:solidFill>
                  <a:srgbClr val="C6922F"/>
                </a:solidFill>
                <a:latin typeface="Montserrat SemiBold" panose="00000700000000000000" pitchFamily="2" charset="0"/>
              </a:rPr>
              <a:t>HỌC VIỆN NÔNG NGHIỆP VIỆT NAM</a:t>
            </a:r>
            <a:endParaRPr lang="en-US" sz="3400" b="1" i="0" u="none" dirty="0">
              <a:solidFill>
                <a:srgbClr val="C6922F"/>
              </a:solidFill>
              <a:latin typeface="Montserrat SemiBold" panose="00000700000000000000" pitchFamily="2" charset="0"/>
            </a:endParaRPr>
          </a:p>
        </p:txBody>
      </p:sp>
      <p:sp>
        <p:nvSpPr>
          <p:cNvPr id="14" name="Hộp Văn bản 13">
            <a:extLst>
              <a:ext uri="{FF2B5EF4-FFF2-40B4-BE49-F238E27FC236}">
                <a16:creationId xmlns:a16="http://schemas.microsoft.com/office/drawing/2014/main" id="{058D9DAD-390E-728B-08EC-7170C5798DA0}"/>
              </a:ext>
            </a:extLst>
          </p:cNvPr>
          <p:cNvSpPr txBox="1"/>
          <p:nvPr/>
        </p:nvSpPr>
        <p:spPr>
          <a:xfrm>
            <a:off x="3421983" y="979701"/>
            <a:ext cx="5213578" cy="451534"/>
          </a:xfrm>
          <a:prstGeom prst="rect">
            <a:avLst/>
          </a:prstGeom>
          <a:noFill/>
        </p:spPr>
        <p:txBody>
          <a:bodyPr wrap="square">
            <a:spAutoFit/>
          </a:bodyPr>
          <a:lstStyle/>
          <a:p>
            <a:pPr lvl="0" algn="ctr">
              <a:lnSpc>
                <a:spcPct val="114000"/>
              </a:lnSpc>
              <a:defRPr/>
            </a:pPr>
            <a:r>
              <a:rPr lang="vi-VN" altLang="zh-CN" sz="22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KHOA CÔNG NGHỆ THÔNG TIN</a:t>
            </a:r>
            <a:endParaRPr lang="en-US" altLang="zh-CN" sz="22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15" name="Hộp Văn bản 14">
            <a:extLst>
              <a:ext uri="{FF2B5EF4-FFF2-40B4-BE49-F238E27FC236}">
                <a16:creationId xmlns:a16="http://schemas.microsoft.com/office/drawing/2014/main" id="{1D1B77A8-EDD8-31A1-4601-3758C3B69027}"/>
              </a:ext>
            </a:extLst>
          </p:cNvPr>
          <p:cNvSpPr txBox="1"/>
          <p:nvPr/>
        </p:nvSpPr>
        <p:spPr>
          <a:xfrm>
            <a:off x="3113477" y="3815764"/>
            <a:ext cx="5965035" cy="451534"/>
          </a:xfrm>
          <a:prstGeom prst="rect">
            <a:avLst/>
          </a:prstGeom>
          <a:noFill/>
        </p:spPr>
        <p:txBody>
          <a:bodyPr wrap="square">
            <a:spAutoFit/>
          </a:bodyPr>
          <a:lstStyle/>
          <a:p>
            <a:pPr lvl="0" algn="ctr">
              <a:lnSpc>
                <a:spcPct val="114000"/>
              </a:lnSpc>
              <a:defRPr/>
            </a:pPr>
            <a:r>
              <a:rPr lang="vi-VN" altLang="zh-CN" sz="22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BÁO CÁO THỰC TẬP CHUYÊN NGÀNH</a:t>
            </a:r>
            <a:endParaRPr lang="en-US" altLang="zh-CN" sz="22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16" name="Hộp Văn bản 15">
            <a:extLst>
              <a:ext uri="{FF2B5EF4-FFF2-40B4-BE49-F238E27FC236}">
                <a16:creationId xmlns:a16="http://schemas.microsoft.com/office/drawing/2014/main" id="{19F248AC-5C78-888D-5DFD-C8030BC636C7}"/>
              </a:ext>
            </a:extLst>
          </p:cNvPr>
          <p:cNvSpPr txBox="1"/>
          <p:nvPr/>
        </p:nvSpPr>
        <p:spPr>
          <a:xfrm>
            <a:off x="1298879" y="4569370"/>
            <a:ext cx="9594233" cy="451534"/>
          </a:xfrm>
          <a:prstGeom prst="rect">
            <a:avLst/>
          </a:prstGeom>
          <a:noFill/>
        </p:spPr>
        <p:txBody>
          <a:bodyPr wrap="square">
            <a:spAutoFit/>
          </a:bodyPr>
          <a:lstStyle/>
          <a:p>
            <a:pPr lvl="0" algn="ctr">
              <a:lnSpc>
                <a:spcPct val="114000"/>
              </a:lnSpc>
              <a:defRPr/>
            </a:pPr>
            <a:r>
              <a:rPr lang="vi-VN" altLang="zh-CN" sz="22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ĐỀ TÀI: XÂY DỰNG PHẦN MỀM QUẢN LÝ QUÁN COFFEE</a:t>
            </a:r>
            <a:endParaRPr lang="en-US" altLang="zh-CN" sz="22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Tree>
    <p:extLst>
      <p:ext uri="{BB962C8B-B14F-4D97-AF65-F5344CB8AC3E}">
        <p14:creationId xmlns:p14="http://schemas.microsoft.com/office/powerpoint/2010/main" val="3739484218"/>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5177FEB8-DC8D-4C08-8586-D50834EBD2C6}"/>
              </a:ext>
            </a:extLst>
          </p:cNvPr>
          <p:cNvPicPr>
            <a:picLocks noChangeAspect="1"/>
          </p:cNvPicPr>
          <p:nvPr/>
        </p:nvPicPr>
        <p:blipFill>
          <a:blip r:embed="rId3">
            <a:extLst>
              <a:ext uri="{28A0092B-C50C-407E-A947-70E740481C1C}">
                <a14:useLocalDpi xmlns:a14="http://schemas.microsoft.com/office/drawing/2010/main" val="0"/>
              </a:ext>
            </a:extLst>
          </a:blip>
          <a:srcRect l="26154" r="26154"/>
          <a:stretch/>
        </p:blipFill>
        <p:spPr>
          <a:xfrm>
            <a:off x="0" y="0"/>
            <a:ext cx="5642264" cy="6858000"/>
          </a:xfrm>
          <a:custGeom>
            <a:avLst/>
            <a:gdLst>
              <a:gd name="connsiteX0" fmla="*/ 0 w 5642264"/>
              <a:gd name="connsiteY0" fmla="*/ 0 h 6858000"/>
              <a:gd name="connsiteX1" fmla="*/ 5642264 w 5642264"/>
              <a:gd name="connsiteY1" fmla="*/ 0 h 6858000"/>
              <a:gd name="connsiteX2" fmla="*/ 5642264 w 5642264"/>
              <a:gd name="connsiteY2" fmla="*/ 6858000 h 6858000"/>
              <a:gd name="connsiteX3" fmla="*/ 0 w 56422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42264" h="6858000">
                <a:moveTo>
                  <a:pt x="0" y="0"/>
                </a:moveTo>
                <a:lnTo>
                  <a:pt x="5642264" y="0"/>
                </a:lnTo>
                <a:lnTo>
                  <a:pt x="5642264" y="6858000"/>
                </a:lnTo>
                <a:lnTo>
                  <a:pt x="0" y="6858000"/>
                </a:lnTo>
                <a:close/>
              </a:path>
            </a:pathLst>
          </a:custGeom>
        </p:spPr>
      </p:pic>
      <p:sp>
        <p:nvSpPr>
          <p:cNvPr id="29" name="矩形 28">
            <a:extLst>
              <a:ext uri="{FF2B5EF4-FFF2-40B4-BE49-F238E27FC236}">
                <a16:creationId xmlns:a16="http://schemas.microsoft.com/office/drawing/2014/main" id="{2D39DB19-AE90-4EFA-B1E0-2A01491B546B}"/>
              </a:ext>
            </a:extLst>
          </p:cNvPr>
          <p:cNvSpPr/>
          <p:nvPr/>
        </p:nvSpPr>
        <p:spPr>
          <a:xfrm>
            <a:off x="2563091" y="1143000"/>
            <a:ext cx="8506691" cy="4572000"/>
          </a:xfrm>
          <a:prstGeom prst="rect">
            <a:avLst/>
          </a:prstGeom>
          <a:noFill/>
          <a:ln w="76200">
            <a:solidFill>
              <a:srgbClr val="C692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grpSp>
        <p:nvGrpSpPr>
          <p:cNvPr id="30" name="组合 29">
            <a:extLst>
              <a:ext uri="{FF2B5EF4-FFF2-40B4-BE49-F238E27FC236}">
                <a16:creationId xmlns:a16="http://schemas.microsoft.com/office/drawing/2014/main" id="{28036944-2ACA-44BC-A930-9CB4867331F0}"/>
              </a:ext>
            </a:extLst>
          </p:cNvPr>
          <p:cNvGrpSpPr/>
          <p:nvPr/>
        </p:nvGrpSpPr>
        <p:grpSpPr>
          <a:xfrm>
            <a:off x="4589318" y="2657562"/>
            <a:ext cx="2105891" cy="1579418"/>
            <a:chOff x="4577052" y="2747617"/>
            <a:chExt cx="2105891" cy="1579418"/>
          </a:xfrm>
          <a:solidFill>
            <a:srgbClr val="C6922F"/>
          </a:solidFill>
        </p:grpSpPr>
        <p:sp>
          <p:nvSpPr>
            <p:cNvPr id="31" name="矩形 30">
              <a:extLst>
                <a:ext uri="{FF2B5EF4-FFF2-40B4-BE49-F238E27FC236}">
                  <a16:creationId xmlns:a16="http://schemas.microsoft.com/office/drawing/2014/main" id="{D95B96A5-26EB-48DC-85FB-74CB9771AEB5}"/>
                </a:ext>
              </a:extLst>
            </p:cNvPr>
            <p:cNvSpPr/>
            <p:nvPr/>
          </p:nvSpPr>
          <p:spPr>
            <a:xfrm>
              <a:off x="4577052" y="2747617"/>
              <a:ext cx="2105891" cy="1579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32" name="文本框 31">
              <a:extLst>
                <a:ext uri="{FF2B5EF4-FFF2-40B4-BE49-F238E27FC236}">
                  <a16:creationId xmlns:a16="http://schemas.microsoft.com/office/drawing/2014/main" id="{B871F9E4-CE24-4308-B8FF-9280AC35C5C9}"/>
                </a:ext>
              </a:extLst>
            </p:cNvPr>
            <p:cNvSpPr txBox="1"/>
            <p:nvPr/>
          </p:nvSpPr>
          <p:spPr>
            <a:xfrm>
              <a:off x="5015344" y="2937162"/>
              <a:ext cx="1440873" cy="120032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altLang="zh-CN" sz="7200" b="1" i="0" u="none" strike="noStrike" kern="1200" cap="none" spc="0" normalizeH="0" baseline="0" noProof="0" dirty="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rPr>
                <a:t>03</a:t>
              </a:r>
              <a:endParaRPr kumimoji="0" lang="zh-CN" altLang="en-US" sz="7200" b="1" i="0" u="none" strike="noStrike" kern="1200" cap="none" spc="0" normalizeH="0" baseline="0" noProof="0" dirty="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grpSp>
      <p:sp>
        <p:nvSpPr>
          <p:cNvPr id="33" name="矩形 32" descr="e7d195523061f1c0cef09ac28eaae964ec9988a5cce77c8b8C1E4685C6E6B40CD7615480512384A61EE159C6FE0045D14B61E85D0A95589D558B81FFC809322ACC20DC2254D928200A3EA0841B8B1814D46540F92FDE0CC7D2E4FED8FEEFC6C9A68F4EFD8E967F607C3A4874F08B710D4B9EDAF2198A37174DB562817F68A467C4A8AF4E469EC69C">
            <a:extLst>
              <a:ext uri="{FF2B5EF4-FFF2-40B4-BE49-F238E27FC236}">
                <a16:creationId xmlns:a16="http://schemas.microsoft.com/office/drawing/2014/main" id="{205171C3-6E31-4EF4-8409-D7DF653AB889}"/>
              </a:ext>
            </a:extLst>
          </p:cNvPr>
          <p:cNvSpPr/>
          <p:nvPr/>
        </p:nvSpPr>
        <p:spPr>
          <a:xfrm>
            <a:off x="6549738" y="2785551"/>
            <a:ext cx="4771301" cy="1323439"/>
          </a:xfrm>
          <a:prstGeom prst="rect">
            <a:avLst/>
          </a:prstGeom>
        </p:spPr>
        <p:txBody>
          <a:bodyPr wrap="square">
            <a:spAutoFit/>
          </a:bodyPr>
          <a:lstStyle/>
          <a:p>
            <a:pPr marL="0" lvl="0" algn="ctr"/>
            <a:r>
              <a:rPr lang="vi-VN" sz="4000" dirty="0">
                <a:solidFill>
                  <a:srgbClr val="171616"/>
                </a:solidFill>
                <a:latin typeface="Montserrat SemiBold" panose="00000700000000000000" pitchFamily="2" charset="0"/>
              </a:rPr>
              <a:t>Sản phẩm </a:t>
            </a:r>
          </a:p>
          <a:p>
            <a:pPr marL="0" lvl="0" algn="ctr"/>
            <a:r>
              <a:rPr lang="vi-VN" sz="4000" dirty="0">
                <a:solidFill>
                  <a:srgbClr val="171616"/>
                </a:solidFill>
                <a:latin typeface="Montserrat SemiBold" panose="00000700000000000000" pitchFamily="2" charset="0"/>
              </a:rPr>
              <a:t>đạt được</a:t>
            </a:r>
            <a:endParaRPr lang="en-US" sz="4000" b="0" i="0" u="none" dirty="0">
              <a:solidFill>
                <a:srgbClr val="171616"/>
              </a:solidFill>
              <a:latin typeface="Montserrat SemiBold" panose="00000700000000000000" pitchFamily="2" charset="0"/>
            </a:endParaRPr>
          </a:p>
        </p:txBody>
      </p:sp>
    </p:spTree>
    <p:extLst>
      <p:ext uri="{BB962C8B-B14F-4D97-AF65-F5344CB8AC3E}">
        <p14:creationId xmlns:p14="http://schemas.microsoft.com/office/powerpoint/2010/main" val="125791824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randombar(horizontal)">
                                      <p:cBhvr>
                                        <p:cTn id="11" dur="500"/>
                                        <p:tgtEl>
                                          <p:spTgt spid="30"/>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6377226" cy="584775"/>
          </a:xfrm>
          <a:prstGeom prst="rect">
            <a:avLst/>
          </a:prstGeom>
          <a:noFill/>
        </p:spPr>
        <p:txBody>
          <a:bodyPr wrap="square" rtlCol="0">
            <a:spAutoFit/>
          </a:bodyPr>
          <a:lstStyle/>
          <a:p>
            <a:pPr marL="0" lvl="0" algn="l"/>
            <a:r>
              <a:rPr lang="vi-VN" sz="3200" dirty="0">
                <a:solidFill>
                  <a:srgbClr val="000000"/>
                </a:solidFill>
                <a:latin typeface="Montserrat SemiBold" panose="00000700000000000000" pitchFamily="2" charset="0"/>
              </a:rPr>
              <a:t>Hình ảnh sản phẩm đạt được</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4547434" y="5078504"/>
            <a:ext cx="3097131" cy="512320"/>
          </a:xfrm>
          <a:prstGeom prst="rect">
            <a:avLst/>
          </a:prstGeom>
          <a:noFill/>
        </p:spPr>
        <p:txBody>
          <a:bodyPr wrap="square" rtlCol="0">
            <a:spAutoFit/>
          </a:bodyPr>
          <a:lstStyle/>
          <a:p>
            <a:pPr marL="0" lvl="0" algn="l">
              <a:lnSpc>
                <a:spcPct val="200000"/>
              </a:lnSpc>
            </a:pPr>
            <a:r>
              <a:rPr lang="vi-VN" sz="1600">
                <a:solidFill>
                  <a:srgbClr val="000000"/>
                </a:solidFill>
                <a:latin typeface="Montserrat SemiBold" panose="00000700000000000000" pitchFamily="2" charset="0"/>
              </a:rPr>
              <a:t>Giao diện đăng nhập</a:t>
            </a:r>
            <a:endParaRPr lang="en-US" sz="1600" b="0" i="0" u="none" dirty="0">
              <a:solidFill>
                <a:srgbClr val="000000"/>
              </a:solidFill>
              <a:latin typeface="Montserrat SemiBold" panose="00000700000000000000" pitchFamily="2" charset="0"/>
            </a:endParaRPr>
          </a:p>
        </p:txBody>
      </p:sp>
      <p:pic>
        <p:nvPicPr>
          <p:cNvPr id="4" name="Picture 3">
            <a:extLst>
              <a:ext uri="{FF2B5EF4-FFF2-40B4-BE49-F238E27FC236}">
                <a16:creationId xmlns:a16="http://schemas.microsoft.com/office/drawing/2014/main" id="{FD633C8B-81C5-B607-8096-D7150F296431}"/>
              </a:ext>
            </a:extLst>
          </p:cNvPr>
          <p:cNvPicPr>
            <a:picLocks noChangeAspect="1"/>
          </p:cNvPicPr>
          <p:nvPr/>
        </p:nvPicPr>
        <p:blipFill>
          <a:blip r:embed="rId4"/>
          <a:stretch>
            <a:fillRect/>
          </a:stretch>
        </p:blipFill>
        <p:spPr>
          <a:xfrm>
            <a:off x="3228109" y="1773382"/>
            <a:ext cx="5292436" cy="3093893"/>
          </a:xfrm>
          <a:prstGeom prst="rect">
            <a:avLst/>
          </a:prstGeom>
        </p:spPr>
      </p:pic>
    </p:spTree>
    <p:extLst>
      <p:ext uri="{BB962C8B-B14F-4D97-AF65-F5344CB8AC3E}">
        <p14:creationId xmlns:p14="http://schemas.microsoft.com/office/powerpoint/2010/main" val="783892367"/>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6377226" cy="584775"/>
          </a:xfrm>
          <a:prstGeom prst="rect">
            <a:avLst/>
          </a:prstGeom>
          <a:noFill/>
        </p:spPr>
        <p:txBody>
          <a:bodyPr wrap="square" rtlCol="0">
            <a:spAutoFit/>
          </a:bodyPr>
          <a:lstStyle/>
          <a:p>
            <a:pPr marL="0" lvl="0" algn="l"/>
            <a:r>
              <a:rPr lang="vi-VN" sz="3200" dirty="0">
                <a:solidFill>
                  <a:srgbClr val="000000"/>
                </a:solidFill>
                <a:latin typeface="Montserrat SemiBold" panose="00000700000000000000" pitchFamily="2" charset="0"/>
              </a:rPr>
              <a:t>Hình ảnh sản phẩm đạt được</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4547434" y="5568197"/>
            <a:ext cx="3097131" cy="512320"/>
          </a:xfrm>
          <a:prstGeom prst="rect">
            <a:avLst/>
          </a:prstGeom>
          <a:noFill/>
        </p:spPr>
        <p:txBody>
          <a:bodyPr wrap="square" rtlCol="0">
            <a:spAutoFit/>
          </a:bodyPr>
          <a:lstStyle/>
          <a:p>
            <a:pPr marL="0" lvl="0" algn="l">
              <a:lnSpc>
                <a:spcPct val="200000"/>
              </a:lnSpc>
            </a:pPr>
            <a:r>
              <a:rPr lang="vi-VN" sz="1600" dirty="0">
                <a:solidFill>
                  <a:srgbClr val="000000"/>
                </a:solidFill>
                <a:latin typeface="Montserrat SemiBold" panose="00000700000000000000" pitchFamily="2" charset="0"/>
              </a:rPr>
              <a:t>Giao diện trang chính</a:t>
            </a:r>
            <a:endParaRPr lang="en-US" sz="1600" b="0" i="0" u="none" dirty="0">
              <a:solidFill>
                <a:srgbClr val="000000"/>
              </a:solidFill>
              <a:latin typeface="Montserrat SemiBold" panose="00000700000000000000" pitchFamily="2" charset="0"/>
            </a:endParaRPr>
          </a:p>
        </p:txBody>
      </p:sp>
      <p:pic>
        <p:nvPicPr>
          <p:cNvPr id="5" name="Picture 4">
            <a:extLst>
              <a:ext uri="{FF2B5EF4-FFF2-40B4-BE49-F238E27FC236}">
                <a16:creationId xmlns:a16="http://schemas.microsoft.com/office/drawing/2014/main" id="{78E32078-3AE5-A66F-78EF-A21045A0A7C5}"/>
              </a:ext>
            </a:extLst>
          </p:cNvPr>
          <p:cNvPicPr>
            <a:picLocks noChangeAspect="1"/>
          </p:cNvPicPr>
          <p:nvPr/>
        </p:nvPicPr>
        <p:blipFill>
          <a:blip r:embed="rId4"/>
          <a:stretch>
            <a:fillRect/>
          </a:stretch>
        </p:blipFill>
        <p:spPr>
          <a:xfrm>
            <a:off x="1898073" y="1267176"/>
            <a:ext cx="7663564" cy="4301021"/>
          </a:xfrm>
          <a:prstGeom prst="rect">
            <a:avLst/>
          </a:prstGeom>
        </p:spPr>
      </p:pic>
    </p:spTree>
    <p:extLst>
      <p:ext uri="{BB962C8B-B14F-4D97-AF65-F5344CB8AC3E}">
        <p14:creationId xmlns:p14="http://schemas.microsoft.com/office/powerpoint/2010/main" val="4194935031"/>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6377226" cy="584775"/>
          </a:xfrm>
          <a:prstGeom prst="rect">
            <a:avLst/>
          </a:prstGeom>
          <a:noFill/>
        </p:spPr>
        <p:txBody>
          <a:bodyPr wrap="square" rtlCol="0">
            <a:spAutoFit/>
          </a:bodyPr>
          <a:lstStyle/>
          <a:p>
            <a:pPr marL="0" lvl="0" algn="l"/>
            <a:r>
              <a:rPr lang="vi-VN" sz="3200" dirty="0">
                <a:solidFill>
                  <a:srgbClr val="000000"/>
                </a:solidFill>
                <a:latin typeface="Montserrat SemiBold" panose="00000700000000000000" pitchFamily="2" charset="0"/>
              </a:rPr>
              <a:t>Hình ảnh sản phẩm đạt được</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4547434" y="4815267"/>
            <a:ext cx="3097131" cy="512320"/>
          </a:xfrm>
          <a:prstGeom prst="rect">
            <a:avLst/>
          </a:prstGeom>
          <a:noFill/>
        </p:spPr>
        <p:txBody>
          <a:bodyPr wrap="square" rtlCol="0">
            <a:spAutoFit/>
          </a:bodyPr>
          <a:lstStyle/>
          <a:p>
            <a:pPr marL="0" lvl="0" algn="l">
              <a:lnSpc>
                <a:spcPct val="200000"/>
              </a:lnSpc>
            </a:pPr>
            <a:r>
              <a:rPr lang="vi-VN" sz="1600" dirty="0">
                <a:solidFill>
                  <a:srgbClr val="000000"/>
                </a:solidFill>
                <a:latin typeface="Montserrat SemiBold" panose="00000700000000000000" pitchFamily="2" charset="0"/>
              </a:rPr>
              <a:t>Giao diện quản lý bàn</a:t>
            </a:r>
            <a:endParaRPr lang="en-US" sz="1600" b="0" i="0" u="none" dirty="0">
              <a:solidFill>
                <a:srgbClr val="000000"/>
              </a:solidFill>
              <a:latin typeface="Montserrat SemiBold" panose="00000700000000000000" pitchFamily="2" charset="0"/>
            </a:endParaRPr>
          </a:p>
        </p:txBody>
      </p:sp>
      <p:pic>
        <p:nvPicPr>
          <p:cNvPr id="2050" name="Picture 2" descr="Không có mô tả.">
            <a:extLst>
              <a:ext uri="{FF2B5EF4-FFF2-40B4-BE49-F238E27FC236}">
                <a16:creationId xmlns:a16="http://schemas.microsoft.com/office/drawing/2014/main" id="{FB361814-968A-694B-E111-E3C175216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48" y="1247966"/>
            <a:ext cx="5312006" cy="29499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27033F9-D92E-6628-92FF-B4F65E9BA7A9}"/>
              </a:ext>
            </a:extLst>
          </p:cNvPr>
          <p:cNvPicPr>
            <a:picLocks noChangeAspect="1"/>
          </p:cNvPicPr>
          <p:nvPr/>
        </p:nvPicPr>
        <p:blipFill>
          <a:blip r:embed="rId5"/>
          <a:stretch>
            <a:fillRect/>
          </a:stretch>
        </p:blipFill>
        <p:spPr>
          <a:xfrm>
            <a:off x="8811665" y="1314380"/>
            <a:ext cx="3057805" cy="2661875"/>
          </a:xfrm>
          <a:prstGeom prst="rect">
            <a:avLst/>
          </a:prstGeom>
        </p:spPr>
      </p:pic>
      <p:pic>
        <p:nvPicPr>
          <p:cNvPr id="6" name="Picture 5">
            <a:extLst>
              <a:ext uri="{FF2B5EF4-FFF2-40B4-BE49-F238E27FC236}">
                <a16:creationId xmlns:a16="http://schemas.microsoft.com/office/drawing/2014/main" id="{EA232406-7FA2-1A45-EE12-6D9803E562A2}"/>
              </a:ext>
            </a:extLst>
          </p:cNvPr>
          <p:cNvPicPr>
            <a:picLocks noChangeAspect="1"/>
          </p:cNvPicPr>
          <p:nvPr/>
        </p:nvPicPr>
        <p:blipFill>
          <a:blip r:embed="rId6"/>
          <a:stretch>
            <a:fillRect/>
          </a:stretch>
        </p:blipFill>
        <p:spPr>
          <a:xfrm>
            <a:off x="229995" y="1314380"/>
            <a:ext cx="2624042" cy="2764702"/>
          </a:xfrm>
          <a:prstGeom prst="rect">
            <a:avLst/>
          </a:prstGeom>
        </p:spPr>
      </p:pic>
    </p:spTree>
    <p:extLst>
      <p:ext uri="{BB962C8B-B14F-4D97-AF65-F5344CB8AC3E}">
        <p14:creationId xmlns:p14="http://schemas.microsoft.com/office/powerpoint/2010/main" val="1972014988"/>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6377226" cy="584775"/>
          </a:xfrm>
          <a:prstGeom prst="rect">
            <a:avLst/>
          </a:prstGeom>
          <a:noFill/>
        </p:spPr>
        <p:txBody>
          <a:bodyPr wrap="square" rtlCol="0">
            <a:spAutoFit/>
          </a:bodyPr>
          <a:lstStyle/>
          <a:p>
            <a:pPr marL="0" lvl="0" algn="l"/>
            <a:r>
              <a:rPr lang="vi-VN" sz="3200" dirty="0">
                <a:solidFill>
                  <a:srgbClr val="000000"/>
                </a:solidFill>
                <a:latin typeface="Montserrat SemiBold" panose="00000700000000000000" pitchFamily="2" charset="0"/>
              </a:rPr>
              <a:t>Hình ảnh sản phẩm đạt được</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6599111" y="4558443"/>
            <a:ext cx="3097131" cy="512320"/>
          </a:xfrm>
          <a:prstGeom prst="rect">
            <a:avLst/>
          </a:prstGeom>
          <a:noFill/>
        </p:spPr>
        <p:txBody>
          <a:bodyPr wrap="square" rtlCol="0">
            <a:spAutoFit/>
          </a:bodyPr>
          <a:lstStyle/>
          <a:p>
            <a:pPr marL="0" lvl="0" algn="l">
              <a:lnSpc>
                <a:spcPct val="200000"/>
              </a:lnSpc>
            </a:pPr>
            <a:r>
              <a:rPr lang="vi-VN" sz="1600" dirty="0">
                <a:solidFill>
                  <a:srgbClr val="000000"/>
                </a:solidFill>
                <a:latin typeface="Montserrat SemiBold" panose="00000700000000000000" pitchFamily="2" charset="0"/>
              </a:rPr>
              <a:t>Giao diện quản lý menu</a:t>
            </a:r>
            <a:endParaRPr lang="en-US" sz="1600" b="0" i="0" u="none" dirty="0">
              <a:solidFill>
                <a:srgbClr val="000000"/>
              </a:solidFill>
              <a:latin typeface="Montserrat SemiBold" panose="00000700000000000000" pitchFamily="2" charset="0"/>
            </a:endParaRPr>
          </a:p>
        </p:txBody>
      </p:sp>
      <p:pic>
        <p:nvPicPr>
          <p:cNvPr id="3074" name="Picture 2" descr="Không có mô tả.">
            <a:extLst>
              <a:ext uri="{FF2B5EF4-FFF2-40B4-BE49-F238E27FC236}">
                <a16:creationId xmlns:a16="http://schemas.microsoft.com/office/drawing/2014/main" id="{BF168B23-70D4-A657-2352-D14952984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1170244"/>
            <a:ext cx="4694075" cy="26220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B47854F-D323-6156-FD8F-06F79B830B72}"/>
              </a:ext>
            </a:extLst>
          </p:cNvPr>
          <p:cNvPicPr>
            <a:picLocks noChangeAspect="1"/>
          </p:cNvPicPr>
          <p:nvPr/>
        </p:nvPicPr>
        <p:blipFill>
          <a:blip r:embed="rId5"/>
          <a:stretch>
            <a:fillRect/>
          </a:stretch>
        </p:blipFill>
        <p:spPr>
          <a:xfrm>
            <a:off x="3032220" y="4187610"/>
            <a:ext cx="2258755" cy="1766306"/>
          </a:xfrm>
          <a:prstGeom prst="rect">
            <a:avLst/>
          </a:prstGeom>
        </p:spPr>
      </p:pic>
      <p:pic>
        <p:nvPicPr>
          <p:cNvPr id="6" name="Picture 5">
            <a:extLst>
              <a:ext uri="{FF2B5EF4-FFF2-40B4-BE49-F238E27FC236}">
                <a16:creationId xmlns:a16="http://schemas.microsoft.com/office/drawing/2014/main" id="{3D7876A1-E3AE-17A8-EDB0-DF5C5EE1AB81}"/>
              </a:ext>
            </a:extLst>
          </p:cNvPr>
          <p:cNvPicPr>
            <a:picLocks noChangeAspect="1"/>
          </p:cNvPicPr>
          <p:nvPr/>
        </p:nvPicPr>
        <p:blipFill>
          <a:blip r:embed="rId6"/>
          <a:stretch>
            <a:fillRect/>
          </a:stretch>
        </p:blipFill>
        <p:spPr>
          <a:xfrm>
            <a:off x="6419151" y="1152470"/>
            <a:ext cx="5008909" cy="2888524"/>
          </a:xfrm>
          <a:prstGeom prst="rect">
            <a:avLst/>
          </a:prstGeom>
        </p:spPr>
      </p:pic>
    </p:spTree>
    <p:extLst>
      <p:ext uri="{BB962C8B-B14F-4D97-AF65-F5344CB8AC3E}">
        <p14:creationId xmlns:p14="http://schemas.microsoft.com/office/powerpoint/2010/main" val="2897964238"/>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6377226" cy="584775"/>
          </a:xfrm>
          <a:prstGeom prst="rect">
            <a:avLst/>
          </a:prstGeom>
          <a:noFill/>
        </p:spPr>
        <p:txBody>
          <a:bodyPr wrap="square" rtlCol="0">
            <a:spAutoFit/>
          </a:bodyPr>
          <a:lstStyle/>
          <a:p>
            <a:pPr marL="0" lvl="0" algn="l"/>
            <a:r>
              <a:rPr lang="vi-VN" sz="3200" dirty="0">
                <a:solidFill>
                  <a:srgbClr val="000000"/>
                </a:solidFill>
                <a:latin typeface="Montserrat SemiBold" panose="00000700000000000000" pitchFamily="2" charset="0"/>
              </a:rPr>
              <a:t>Hình ảnh sản phẩm đạt được</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4089546" y="5078504"/>
            <a:ext cx="3363511" cy="512320"/>
          </a:xfrm>
          <a:prstGeom prst="rect">
            <a:avLst/>
          </a:prstGeom>
          <a:noFill/>
        </p:spPr>
        <p:txBody>
          <a:bodyPr wrap="square" rtlCol="0">
            <a:spAutoFit/>
          </a:bodyPr>
          <a:lstStyle/>
          <a:p>
            <a:pPr marL="0" lvl="0" algn="l">
              <a:lnSpc>
                <a:spcPct val="200000"/>
              </a:lnSpc>
            </a:pPr>
            <a:r>
              <a:rPr lang="vi-VN" sz="1600" dirty="0">
                <a:solidFill>
                  <a:srgbClr val="000000"/>
                </a:solidFill>
                <a:latin typeface="Montserrat SemiBold" panose="00000700000000000000" pitchFamily="2" charset="0"/>
              </a:rPr>
              <a:t>Giao </a:t>
            </a:r>
            <a:r>
              <a:rPr lang="vi-VN" sz="1600">
                <a:solidFill>
                  <a:srgbClr val="000000"/>
                </a:solidFill>
                <a:latin typeface="Montserrat SemiBold" panose="00000700000000000000" pitchFamily="2" charset="0"/>
              </a:rPr>
              <a:t>diện quản lý nhân viên</a:t>
            </a:r>
            <a:endParaRPr lang="en-US" sz="1600" b="0" i="0" u="none" dirty="0">
              <a:solidFill>
                <a:srgbClr val="000000"/>
              </a:solidFill>
              <a:latin typeface="Montserrat SemiBold" panose="00000700000000000000" pitchFamily="2" charset="0"/>
            </a:endParaRPr>
          </a:p>
        </p:txBody>
      </p:sp>
      <p:pic>
        <p:nvPicPr>
          <p:cNvPr id="5" name="Picture 4">
            <a:extLst>
              <a:ext uri="{FF2B5EF4-FFF2-40B4-BE49-F238E27FC236}">
                <a16:creationId xmlns:a16="http://schemas.microsoft.com/office/drawing/2014/main" id="{F28D0D6E-59D6-C77D-9EE4-71D908A3F1B2}"/>
              </a:ext>
            </a:extLst>
          </p:cNvPr>
          <p:cNvPicPr>
            <a:picLocks noChangeAspect="1"/>
          </p:cNvPicPr>
          <p:nvPr/>
        </p:nvPicPr>
        <p:blipFill>
          <a:blip r:embed="rId4"/>
          <a:stretch>
            <a:fillRect/>
          </a:stretch>
        </p:blipFill>
        <p:spPr>
          <a:xfrm>
            <a:off x="3187700" y="1556816"/>
            <a:ext cx="5167204" cy="2890405"/>
          </a:xfrm>
          <a:prstGeom prst="rect">
            <a:avLst/>
          </a:prstGeom>
        </p:spPr>
      </p:pic>
      <p:pic>
        <p:nvPicPr>
          <p:cNvPr id="6" name="Picture 5">
            <a:extLst>
              <a:ext uri="{FF2B5EF4-FFF2-40B4-BE49-F238E27FC236}">
                <a16:creationId xmlns:a16="http://schemas.microsoft.com/office/drawing/2014/main" id="{905A232A-C146-748A-2B15-04B443A8B820}"/>
              </a:ext>
            </a:extLst>
          </p:cNvPr>
          <p:cNvPicPr>
            <a:picLocks noChangeAspect="1"/>
          </p:cNvPicPr>
          <p:nvPr/>
        </p:nvPicPr>
        <p:blipFill>
          <a:blip r:embed="rId5"/>
          <a:stretch>
            <a:fillRect/>
          </a:stretch>
        </p:blipFill>
        <p:spPr>
          <a:xfrm>
            <a:off x="8478963" y="1556816"/>
            <a:ext cx="3483043" cy="2749555"/>
          </a:xfrm>
          <a:prstGeom prst="rect">
            <a:avLst/>
          </a:prstGeom>
        </p:spPr>
      </p:pic>
      <p:pic>
        <p:nvPicPr>
          <p:cNvPr id="7" name="Picture 6">
            <a:extLst>
              <a:ext uri="{FF2B5EF4-FFF2-40B4-BE49-F238E27FC236}">
                <a16:creationId xmlns:a16="http://schemas.microsoft.com/office/drawing/2014/main" id="{47760F54-9FAF-DF02-BB27-0DB7DA9D4437}"/>
              </a:ext>
            </a:extLst>
          </p:cNvPr>
          <p:cNvPicPr>
            <a:picLocks noChangeAspect="1"/>
          </p:cNvPicPr>
          <p:nvPr/>
        </p:nvPicPr>
        <p:blipFill>
          <a:blip r:embed="rId6"/>
          <a:stretch>
            <a:fillRect/>
          </a:stretch>
        </p:blipFill>
        <p:spPr>
          <a:xfrm>
            <a:off x="199653" y="1556816"/>
            <a:ext cx="2890581" cy="2459914"/>
          </a:xfrm>
          <a:prstGeom prst="rect">
            <a:avLst/>
          </a:prstGeom>
        </p:spPr>
      </p:pic>
    </p:spTree>
    <p:extLst>
      <p:ext uri="{BB962C8B-B14F-4D97-AF65-F5344CB8AC3E}">
        <p14:creationId xmlns:p14="http://schemas.microsoft.com/office/powerpoint/2010/main" val="3751797654"/>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6377226" cy="584775"/>
          </a:xfrm>
          <a:prstGeom prst="rect">
            <a:avLst/>
          </a:prstGeom>
          <a:noFill/>
        </p:spPr>
        <p:txBody>
          <a:bodyPr wrap="square" rtlCol="0">
            <a:spAutoFit/>
          </a:bodyPr>
          <a:lstStyle/>
          <a:p>
            <a:pPr marL="0" lvl="0" algn="l"/>
            <a:r>
              <a:rPr lang="vi-VN" sz="3200" dirty="0">
                <a:solidFill>
                  <a:srgbClr val="000000"/>
                </a:solidFill>
                <a:latin typeface="Montserrat SemiBold" panose="00000700000000000000" pitchFamily="2" charset="0"/>
              </a:rPr>
              <a:t>Hình ảnh sản phẩm đạt được</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4501693" y="5539206"/>
            <a:ext cx="3188613" cy="512320"/>
          </a:xfrm>
          <a:prstGeom prst="rect">
            <a:avLst/>
          </a:prstGeom>
          <a:noFill/>
        </p:spPr>
        <p:txBody>
          <a:bodyPr wrap="square" rtlCol="0">
            <a:spAutoFit/>
          </a:bodyPr>
          <a:lstStyle/>
          <a:p>
            <a:pPr marL="0" lvl="0" algn="l">
              <a:lnSpc>
                <a:spcPct val="200000"/>
              </a:lnSpc>
            </a:pPr>
            <a:r>
              <a:rPr lang="vi-VN" sz="1600" dirty="0">
                <a:solidFill>
                  <a:srgbClr val="000000"/>
                </a:solidFill>
                <a:latin typeface="Montserrat SemiBold" panose="00000700000000000000" pitchFamily="2" charset="0"/>
              </a:rPr>
              <a:t>Giao diện báo cáo bán hàng</a:t>
            </a:r>
            <a:endParaRPr lang="en-US" sz="1600" b="0" i="0" u="none" dirty="0">
              <a:solidFill>
                <a:srgbClr val="000000"/>
              </a:solidFill>
              <a:latin typeface="Montserrat SemiBold" panose="00000700000000000000" pitchFamily="2" charset="0"/>
            </a:endParaRPr>
          </a:p>
        </p:txBody>
      </p:sp>
      <p:pic>
        <p:nvPicPr>
          <p:cNvPr id="5" name="Picture 4">
            <a:extLst>
              <a:ext uri="{FF2B5EF4-FFF2-40B4-BE49-F238E27FC236}">
                <a16:creationId xmlns:a16="http://schemas.microsoft.com/office/drawing/2014/main" id="{03C7EF93-5F76-F29E-C5CC-CF508ACB594F}"/>
              </a:ext>
            </a:extLst>
          </p:cNvPr>
          <p:cNvPicPr>
            <a:picLocks noChangeAspect="1"/>
          </p:cNvPicPr>
          <p:nvPr/>
        </p:nvPicPr>
        <p:blipFill>
          <a:blip r:embed="rId4"/>
          <a:stretch>
            <a:fillRect/>
          </a:stretch>
        </p:blipFill>
        <p:spPr>
          <a:xfrm>
            <a:off x="1796347" y="1158504"/>
            <a:ext cx="7613285" cy="4272031"/>
          </a:xfrm>
          <a:prstGeom prst="rect">
            <a:avLst/>
          </a:prstGeom>
        </p:spPr>
      </p:pic>
    </p:spTree>
    <p:extLst>
      <p:ext uri="{BB962C8B-B14F-4D97-AF65-F5344CB8AC3E}">
        <p14:creationId xmlns:p14="http://schemas.microsoft.com/office/powerpoint/2010/main" val="112733941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6377226" cy="584775"/>
          </a:xfrm>
          <a:prstGeom prst="rect">
            <a:avLst/>
          </a:prstGeom>
          <a:noFill/>
        </p:spPr>
        <p:txBody>
          <a:bodyPr wrap="square" rtlCol="0">
            <a:spAutoFit/>
          </a:bodyPr>
          <a:lstStyle/>
          <a:p>
            <a:pPr marL="0" lvl="0" algn="l"/>
            <a:r>
              <a:rPr lang="vi-VN" sz="3200" dirty="0">
                <a:solidFill>
                  <a:srgbClr val="000000"/>
                </a:solidFill>
                <a:latin typeface="Montserrat SemiBold" panose="00000700000000000000" pitchFamily="2" charset="0"/>
              </a:rPr>
              <a:t>Hình ảnh sản phẩm đạt được</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3988439" y="5688375"/>
            <a:ext cx="3097131" cy="512320"/>
          </a:xfrm>
          <a:prstGeom prst="rect">
            <a:avLst/>
          </a:prstGeom>
          <a:noFill/>
        </p:spPr>
        <p:txBody>
          <a:bodyPr wrap="square" rtlCol="0">
            <a:spAutoFit/>
          </a:bodyPr>
          <a:lstStyle/>
          <a:p>
            <a:pPr marL="0" lvl="0" algn="l">
              <a:lnSpc>
                <a:spcPct val="200000"/>
              </a:lnSpc>
            </a:pPr>
            <a:r>
              <a:rPr lang="vi-VN" sz="1600" dirty="0">
                <a:solidFill>
                  <a:srgbClr val="000000"/>
                </a:solidFill>
                <a:latin typeface="Montserrat SemiBold" panose="00000700000000000000" pitchFamily="2" charset="0"/>
              </a:rPr>
              <a:t>Giao diện biểu đồ doanh số</a:t>
            </a:r>
            <a:endParaRPr lang="en-US" sz="1600" b="0" i="0" u="none" dirty="0">
              <a:solidFill>
                <a:srgbClr val="000000"/>
              </a:solidFill>
              <a:latin typeface="Montserrat SemiBold" panose="00000700000000000000" pitchFamily="2" charset="0"/>
            </a:endParaRPr>
          </a:p>
        </p:txBody>
      </p:sp>
      <p:pic>
        <p:nvPicPr>
          <p:cNvPr id="5" name="Picture 4">
            <a:extLst>
              <a:ext uri="{FF2B5EF4-FFF2-40B4-BE49-F238E27FC236}">
                <a16:creationId xmlns:a16="http://schemas.microsoft.com/office/drawing/2014/main" id="{FC911182-6B4C-071A-1E4D-CE99C075DE16}"/>
              </a:ext>
            </a:extLst>
          </p:cNvPr>
          <p:cNvPicPr>
            <a:picLocks noChangeAspect="1"/>
          </p:cNvPicPr>
          <p:nvPr/>
        </p:nvPicPr>
        <p:blipFill>
          <a:blip r:embed="rId4"/>
          <a:stretch>
            <a:fillRect/>
          </a:stretch>
        </p:blipFill>
        <p:spPr>
          <a:xfrm>
            <a:off x="1819175" y="1267176"/>
            <a:ext cx="7435661" cy="4182559"/>
          </a:xfrm>
          <a:prstGeom prst="rect">
            <a:avLst/>
          </a:prstGeom>
        </p:spPr>
      </p:pic>
    </p:spTree>
    <p:extLst>
      <p:ext uri="{BB962C8B-B14F-4D97-AF65-F5344CB8AC3E}">
        <p14:creationId xmlns:p14="http://schemas.microsoft.com/office/powerpoint/2010/main" val="1000981771"/>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6377226" cy="584775"/>
          </a:xfrm>
          <a:prstGeom prst="rect">
            <a:avLst/>
          </a:prstGeom>
          <a:noFill/>
        </p:spPr>
        <p:txBody>
          <a:bodyPr wrap="square" rtlCol="0">
            <a:spAutoFit/>
          </a:bodyPr>
          <a:lstStyle/>
          <a:p>
            <a:pPr marL="0" lvl="0" algn="l"/>
            <a:r>
              <a:rPr lang="vi-VN" sz="3200" dirty="0">
                <a:solidFill>
                  <a:srgbClr val="000000"/>
                </a:solidFill>
                <a:latin typeface="Montserrat SemiBold" panose="00000700000000000000" pitchFamily="2" charset="0"/>
              </a:rPr>
              <a:t>Hình ảnh sản phẩm đạt được</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3785434" y="5466431"/>
            <a:ext cx="4153221" cy="512320"/>
          </a:xfrm>
          <a:prstGeom prst="rect">
            <a:avLst/>
          </a:prstGeom>
          <a:noFill/>
        </p:spPr>
        <p:txBody>
          <a:bodyPr wrap="square" rtlCol="0">
            <a:spAutoFit/>
          </a:bodyPr>
          <a:lstStyle/>
          <a:p>
            <a:pPr marL="0" lvl="0" algn="l">
              <a:lnSpc>
                <a:spcPct val="200000"/>
              </a:lnSpc>
            </a:pPr>
            <a:r>
              <a:rPr lang="vi-VN" sz="1600" dirty="0">
                <a:solidFill>
                  <a:srgbClr val="000000"/>
                </a:solidFill>
                <a:latin typeface="Montserrat SemiBold" panose="00000700000000000000" pitchFamily="2" charset="0"/>
              </a:rPr>
              <a:t>Giao diện thêm tài khoản đăng nhập</a:t>
            </a:r>
            <a:endParaRPr lang="en-US" sz="1600" b="0" i="0" u="none" dirty="0">
              <a:solidFill>
                <a:srgbClr val="000000"/>
              </a:solidFill>
              <a:latin typeface="Montserrat SemiBold" panose="00000700000000000000" pitchFamily="2" charset="0"/>
            </a:endParaRPr>
          </a:p>
        </p:txBody>
      </p:sp>
      <p:pic>
        <p:nvPicPr>
          <p:cNvPr id="5" name="Picture 4">
            <a:extLst>
              <a:ext uri="{FF2B5EF4-FFF2-40B4-BE49-F238E27FC236}">
                <a16:creationId xmlns:a16="http://schemas.microsoft.com/office/drawing/2014/main" id="{C070AE0C-A1FE-A174-64E5-C8E9606244ED}"/>
              </a:ext>
            </a:extLst>
          </p:cNvPr>
          <p:cNvPicPr>
            <a:picLocks noChangeAspect="1"/>
          </p:cNvPicPr>
          <p:nvPr/>
        </p:nvPicPr>
        <p:blipFill>
          <a:blip r:embed="rId4"/>
          <a:stretch>
            <a:fillRect/>
          </a:stretch>
        </p:blipFill>
        <p:spPr>
          <a:xfrm>
            <a:off x="2899769" y="1304006"/>
            <a:ext cx="5924550" cy="4162425"/>
          </a:xfrm>
          <a:prstGeom prst="rect">
            <a:avLst/>
          </a:prstGeom>
        </p:spPr>
      </p:pic>
    </p:spTree>
    <p:extLst>
      <p:ext uri="{BB962C8B-B14F-4D97-AF65-F5344CB8AC3E}">
        <p14:creationId xmlns:p14="http://schemas.microsoft.com/office/powerpoint/2010/main" val="1356610176"/>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6377226" cy="584775"/>
          </a:xfrm>
          <a:prstGeom prst="rect">
            <a:avLst/>
          </a:prstGeom>
          <a:noFill/>
        </p:spPr>
        <p:txBody>
          <a:bodyPr wrap="square" rtlCol="0">
            <a:spAutoFit/>
          </a:bodyPr>
          <a:lstStyle/>
          <a:p>
            <a:pPr marL="0" lvl="0" algn="l"/>
            <a:r>
              <a:rPr lang="vi-VN" sz="3200" dirty="0">
                <a:solidFill>
                  <a:srgbClr val="000000"/>
                </a:solidFill>
                <a:latin typeface="Montserrat SemiBold" panose="00000700000000000000" pitchFamily="2" charset="0"/>
              </a:rPr>
              <a:t>Hình ảnh sản phẩm đạt được</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4285588" y="5448411"/>
            <a:ext cx="3620823" cy="512320"/>
          </a:xfrm>
          <a:prstGeom prst="rect">
            <a:avLst/>
          </a:prstGeom>
          <a:noFill/>
        </p:spPr>
        <p:txBody>
          <a:bodyPr wrap="square" rtlCol="0">
            <a:spAutoFit/>
          </a:bodyPr>
          <a:lstStyle/>
          <a:p>
            <a:pPr marL="0" lvl="0" algn="l">
              <a:lnSpc>
                <a:spcPct val="200000"/>
              </a:lnSpc>
            </a:pPr>
            <a:r>
              <a:rPr lang="vi-VN" sz="1600" dirty="0">
                <a:solidFill>
                  <a:srgbClr val="000000"/>
                </a:solidFill>
                <a:latin typeface="Montserrat SemiBold" panose="00000700000000000000" pitchFamily="2" charset="0"/>
              </a:rPr>
              <a:t>Giao diện phân quyền tài khoản</a:t>
            </a:r>
            <a:endParaRPr lang="en-US" sz="1600" b="0" i="0" u="none" dirty="0">
              <a:solidFill>
                <a:srgbClr val="000000"/>
              </a:solidFill>
              <a:latin typeface="Montserrat SemiBold" panose="00000700000000000000" pitchFamily="2" charset="0"/>
            </a:endParaRPr>
          </a:p>
        </p:txBody>
      </p:sp>
      <p:pic>
        <p:nvPicPr>
          <p:cNvPr id="5" name="Picture 4">
            <a:extLst>
              <a:ext uri="{FF2B5EF4-FFF2-40B4-BE49-F238E27FC236}">
                <a16:creationId xmlns:a16="http://schemas.microsoft.com/office/drawing/2014/main" id="{EBD2E6CE-7554-EE7B-8365-865EC2023C82}"/>
              </a:ext>
            </a:extLst>
          </p:cNvPr>
          <p:cNvPicPr>
            <a:picLocks noChangeAspect="1"/>
          </p:cNvPicPr>
          <p:nvPr/>
        </p:nvPicPr>
        <p:blipFill>
          <a:blip r:embed="rId4"/>
          <a:stretch>
            <a:fillRect/>
          </a:stretch>
        </p:blipFill>
        <p:spPr>
          <a:xfrm>
            <a:off x="2679312" y="1163580"/>
            <a:ext cx="6228726" cy="4171084"/>
          </a:xfrm>
          <a:prstGeom prst="rect">
            <a:avLst/>
          </a:prstGeom>
        </p:spPr>
      </p:pic>
    </p:spTree>
    <p:extLst>
      <p:ext uri="{BB962C8B-B14F-4D97-AF65-F5344CB8AC3E}">
        <p14:creationId xmlns:p14="http://schemas.microsoft.com/office/powerpoint/2010/main" val="674807534"/>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2" descr="Logo-Hoc-Vien-Nong-Nghiep-Viet-Nam-VNUA.png">
            <a:extLst>
              <a:ext uri="{FF2B5EF4-FFF2-40B4-BE49-F238E27FC236}">
                <a16:creationId xmlns:a16="http://schemas.microsoft.com/office/drawing/2014/main" id="{809C9C4C-A2F6-EA0C-D76E-E08E29BD95DA}"/>
              </a:ext>
            </a:extLst>
          </p:cNvPr>
          <p:cNvPicPr>
            <a:picLocks noChangeAspect="1"/>
          </p:cNvPicPr>
          <p:nvPr/>
        </p:nvPicPr>
        <p:blipFill>
          <a:blip r:embed="rId3" cstate="print"/>
          <a:stretch>
            <a:fillRect/>
          </a:stretch>
        </p:blipFill>
        <p:spPr>
          <a:xfrm>
            <a:off x="11178326" y="187699"/>
            <a:ext cx="733813" cy="733813"/>
          </a:xfrm>
          <a:prstGeom prst="rect">
            <a:avLst/>
          </a:prstGeom>
        </p:spPr>
      </p:pic>
      <p:sp>
        <p:nvSpPr>
          <p:cNvPr id="14" name="Hộp Văn bản 13">
            <a:extLst>
              <a:ext uri="{FF2B5EF4-FFF2-40B4-BE49-F238E27FC236}">
                <a16:creationId xmlns:a16="http://schemas.microsoft.com/office/drawing/2014/main" id="{058D9DAD-390E-728B-08EC-7170C5798DA0}"/>
              </a:ext>
            </a:extLst>
          </p:cNvPr>
          <p:cNvSpPr txBox="1"/>
          <p:nvPr/>
        </p:nvSpPr>
        <p:spPr>
          <a:xfrm>
            <a:off x="3489211" y="1195832"/>
            <a:ext cx="5213578" cy="516873"/>
          </a:xfrm>
          <a:prstGeom prst="rect">
            <a:avLst/>
          </a:prstGeom>
          <a:noFill/>
        </p:spPr>
        <p:txBody>
          <a:bodyPr wrap="square">
            <a:spAutoFit/>
          </a:bodyPr>
          <a:lstStyle/>
          <a:p>
            <a:pPr lvl="0" algn="ctr">
              <a:lnSpc>
                <a:spcPct val="114000"/>
              </a:lnSpc>
              <a:defRPr/>
            </a:pPr>
            <a:r>
              <a:rPr lang="vi-VN" altLang="zh-CN" sz="26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NHÓM SINH VIÊN THỰC HIỆN</a:t>
            </a:r>
            <a:endParaRPr lang="en-US" altLang="zh-CN" sz="26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graphicFrame>
        <p:nvGraphicFramePr>
          <p:cNvPr id="2" name="Bảng 1">
            <a:extLst>
              <a:ext uri="{FF2B5EF4-FFF2-40B4-BE49-F238E27FC236}">
                <a16:creationId xmlns:a16="http://schemas.microsoft.com/office/drawing/2014/main" id="{769DA3EE-74AB-F6CB-09C3-7FB26FAA0B44}"/>
              </a:ext>
            </a:extLst>
          </p:cNvPr>
          <p:cNvGraphicFramePr>
            <a:graphicFrameLocks noGrp="1"/>
          </p:cNvGraphicFramePr>
          <p:nvPr>
            <p:extLst>
              <p:ext uri="{D42A27DB-BD31-4B8C-83A1-F6EECF244321}">
                <p14:modId xmlns:p14="http://schemas.microsoft.com/office/powerpoint/2010/main" val="811440731"/>
              </p:ext>
            </p:extLst>
          </p:nvPr>
        </p:nvGraphicFramePr>
        <p:xfrm>
          <a:off x="2021840" y="2091263"/>
          <a:ext cx="8148320" cy="3784878"/>
        </p:xfrm>
        <a:graphic>
          <a:graphicData uri="http://schemas.openxmlformats.org/drawingml/2006/table">
            <a:tbl>
              <a:tblPr firstRow="1" bandRow="1">
                <a:tableStyleId>{5C22544A-7EE6-4342-B048-85BDC9FD1C3A}</a:tableStyleId>
              </a:tblPr>
              <a:tblGrid>
                <a:gridCol w="1147156">
                  <a:extLst>
                    <a:ext uri="{9D8B030D-6E8A-4147-A177-3AD203B41FA5}">
                      <a16:colId xmlns:a16="http://schemas.microsoft.com/office/drawing/2014/main" val="1852415864"/>
                    </a:ext>
                  </a:extLst>
                </a:gridCol>
                <a:gridCol w="2937164">
                  <a:extLst>
                    <a:ext uri="{9D8B030D-6E8A-4147-A177-3AD203B41FA5}">
                      <a16:colId xmlns:a16="http://schemas.microsoft.com/office/drawing/2014/main" val="3061738588"/>
                    </a:ext>
                  </a:extLst>
                </a:gridCol>
                <a:gridCol w="2032000">
                  <a:extLst>
                    <a:ext uri="{9D8B030D-6E8A-4147-A177-3AD203B41FA5}">
                      <a16:colId xmlns:a16="http://schemas.microsoft.com/office/drawing/2014/main" val="2324537923"/>
                    </a:ext>
                  </a:extLst>
                </a:gridCol>
                <a:gridCol w="2032000">
                  <a:extLst>
                    <a:ext uri="{9D8B030D-6E8A-4147-A177-3AD203B41FA5}">
                      <a16:colId xmlns:a16="http://schemas.microsoft.com/office/drawing/2014/main" val="1190979756"/>
                    </a:ext>
                  </a:extLst>
                </a:gridCol>
              </a:tblGrid>
              <a:tr h="630813">
                <a:tc>
                  <a:txBody>
                    <a:bodyPr/>
                    <a:lstStyle/>
                    <a:p>
                      <a:pPr algn="ctr">
                        <a:lnSpc>
                          <a:spcPct val="150000"/>
                        </a:lnSpc>
                      </a:pPr>
                      <a:r>
                        <a:rPr lang="vi-VN" sz="1600" b="0" dirty="0">
                          <a:solidFill>
                            <a:schemeClr val="bg1"/>
                          </a:solidFill>
                          <a:latin typeface="Montserrat SemiBold" panose="00000700000000000000" pitchFamily="2" charset="0"/>
                        </a:rPr>
                        <a:t>STT</a:t>
                      </a:r>
                      <a:endParaRPr lang="en-US" sz="1600" b="0" dirty="0">
                        <a:solidFill>
                          <a:schemeClr val="bg1"/>
                        </a:solidFill>
                        <a:latin typeface="Montserrat SemiBold" panose="00000700000000000000" pitchFamily="2" charset="0"/>
                      </a:endParaRPr>
                    </a:p>
                  </a:txBody>
                  <a:tcPr anchor="ctr"/>
                </a:tc>
                <a:tc>
                  <a:txBody>
                    <a:bodyPr/>
                    <a:lstStyle/>
                    <a:p>
                      <a:pPr algn="ctr">
                        <a:lnSpc>
                          <a:spcPct val="150000"/>
                        </a:lnSpc>
                      </a:pPr>
                      <a:r>
                        <a:rPr lang="vi-VN" sz="1600" dirty="0">
                          <a:solidFill>
                            <a:schemeClr val="bg1"/>
                          </a:solidFill>
                          <a:latin typeface="Montserrat SemiBold" panose="00000700000000000000" pitchFamily="2" charset="0"/>
                        </a:rPr>
                        <a:t>Họ và tên</a:t>
                      </a:r>
                      <a:endParaRPr lang="en-US" sz="1600" dirty="0">
                        <a:solidFill>
                          <a:schemeClr val="bg1"/>
                        </a:solidFill>
                        <a:latin typeface="Montserrat SemiBold" panose="00000700000000000000" pitchFamily="2" charset="0"/>
                      </a:endParaRPr>
                    </a:p>
                  </a:txBody>
                  <a:tcPr anchor="ctr"/>
                </a:tc>
                <a:tc>
                  <a:txBody>
                    <a:bodyPr/>
                    <a:lstStyle/>
                    <a:p>
                      <a:pPr algn="ctr">
                        <a:lnSpc>
                          <a:spcPct val="150000"/>
                        </a:lnSpc>
                      </a:pPr>
                      <a:r>
                        <a:rPr lang="vi-VN" sz="1600" dirty="0">
                          <a:solidFill>
                            <a:schemeClr val="bg1"/>
                          </a:solidFill>
                          <a:latin typeface="Montserrat SemiBold" panose="00000700000000000000" pitchFamily="2" charset="0"/>
                        </a:rPr>
                        <a:t>MSV</a:t>
                      </a:r>
                      <a:endParaRPr lang="en-US" sz="1600" dirty="0">
                        <a:solidFill>
                          <a:schemeClr val="bg1"/>
                        </a:solidFill>
                        <a:latin typeface="Montserrat SemiBold" panose="00000700000000000000" pitchFamily="2" charset="0"/>
                      </a:endParaRPr>
                    </a:p>
                  </a:txBody>
                  <a:tcPr anchor="ctr"/>
                </a:tc>
                <a:tc>
                  <a:txBody>
                    <a:bodyPr/>
                    <a:lstStyle/>
                    <a:p>
                      <a:pPr algn="ctr">
                        <a:lnSpc>
                          <a:spcPct val="150000"/>
                        </a:lnSpc>
                      </a:pPr>
                      <a:r>
                        <a:rPr lang="vi-VN" sz="1600" dirty="0">
                          <a:solidFill>
                            <a:schemeClr val="bg1"/>
                          </a:solidFill>
                          <a:latin typeface="Montserrat SemiBold" panose="00000700000000000000" pitchFamily="2" charset="0"/>
                        </a:rPr>
                        <a:t>Lớp</a:t>
                      </a:r>
                      <a:endParaRPr lang="en-US" sz="1600" dirty="0">
                        <a:solidFill>
                          <a:schemeClr val="bg1"/>
                        </a:solidFill>
                        <a:latin typeface="Montserrat SemiBold" panose="00000700000000000000" pitchFamily="2" charset="0"/>
                      </a:endParaRPr>
                    </a:p>
                  </a:txBody>
                  <a:tcPr anchor="ctr"/>
                </a:tc>
                <a:extLst>
                  <a:ext uri="{0D108BD9-81ED-4DB2-BD59-A6C34878D82A}">
                    <a16:rowId xmlns:a16="http://schemas.microsoft.com/office/drawing/2014/main" val="2867351467"/>
                  </a:ext>
                </a:extLst>
              </a:tr>
              <a:tr h="630813">
                <a:tc>
                  <a:txBody>
                    <a:bodyPr/>
                    <a:lstStyle/>
                    <a:p>
                      <a:pPr algn="ctr">
                        <a:lnSpc>
                          <a:spcPct val="150000"/>
                        </a:lnSpc>
                      </a:pPr>
                      <a:r>
                        <a:rPr lang="vi-VN" sz="1600" b="0" dirty="0">
                          <a:latin typeface="Montserrat SemiBold" panose="00000700000000000000" pitchFamily="2" charset="0"/>
                        </a:rPr>
                        <a:t>1</a:t>
                      </a:r>
                      <a:endParaRPr lang="en-US" sz="1600" b="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Nguyễn Trường An</a:t>
                      </a:r>
                      <a:endParaRPr lang="en-US" sz="160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655108</a:t>
                      </a:r>
                      <a:endParaRPr lang="en-US" sz="160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K65CMPMA</a:t>
                      </a:r>
                      <a:endParaRPr lang="en-US" sz="1600" dirty="0">
                        <a:latin typeface="Montserrat SemiBold" panose="00000700000000000000" pitchFamily="2" charset="0"/>
                      </a:endParaRPr>
                    </a:p>
                  </a:txBody>
                  <a:tcPr anchor="ctr"/>
                </a:tc>
                <a:extLst>
                  <a:ext uri="{0D108BD9-81ED-4DB2-BD59-A6C34878D82A}">
                    <a16:rowId xmlns:a16="http://schemas.microsoft.com/office/drawing/2014/main" val="698139920"/>
                  </a:ext>
                </a:extLst>
              </a:tr>
              <a:tr h="630813">
                <a:tc>
                  <a:txBody>
                    <a:bodyPr/>
                    <a:lstStyle/>
                    <a:p>
                      <a:pPr algn="ctr">
                        <a:lnSpc>
                          <a:spcPct val="150000"/>
                        </a:lnSpc>
                      </a:pPr>
                      <a:r>
                        <a:rPr lang="vi-VN" sz="1600" b="0" dirty="0">
                          <a:latin typeface="Montserrat SemiBold" panose="00000700000000000000" pitchFamily="2" charset="0"/>
                        </a:rPr>
                        <a:t>2</a:t>
                      </a:r>
                      <a:endParaRPr lang="en-US" sz="1600" b="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Lê Anh Tuấn</a:t>
                      </a:r>
                      <a:endParaRPr lang="en-US" sz="160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651626</a:t>
                      </a:r>
                      <a:endParaRPr lang="en-US" sz="160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K65CMPMA</a:t>
                      </a:r>
                      <a:endParaRPr lang="en-US" sz="1600" dirty="0">
                        <a:latin typeface="Montserrat SemiBold" panose="00000700000000000000" pitchFamily="2" charset="0"/>
                      </a:endParaRPr>
                    </a:p>
                  </a:txBody>
                  <a:tcPr anchor="ctr"/>
                </a:tc>
                <a:extLst>
                  <a:ext uri="{0D108BD9-81ED-4DB2-BD59-A6C34878D82A}">
                    <a16:rowId xmlns:a16="http://schemas.microsoft.com/office/drawing/2014/main" val="2615894579"/>
                  </a:ext>
                </a:extLst>
              </a:tr>
              <a:tr h="630813">
                <a:tc>
                  <a:txBody>
                    <a:bodyPr/>
                    <a:lstStyle/>
                    <a:p>
                      <a:pPr algn="ctr">
                        <a:lnSpc>
                          <a:spcPct val="150000"/>
                        </a:lnSpc>
                      </a:pPr>
                      <a:r>
                        <a:rPr lang="vi-VN" sz="1600" b="0" dirty="0">
                          <a:latin typeface="Montserrat SemiBold" panose="00000700000000000000" pitchFamily="2" charset="0"/>
                        </a:rPr>
                        <a:t>3</a:t>
                      </a:r>
                      <a:endParaRPr lang="en-US" sz="1600" b="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Nguyễn Trung Thành</a:t>
                      </a:r>
                      <a:endParaRPr lang="en-US" sz="160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653517</a:t>
                      </a:r>
                      <a:endParaRPr lang="en-US" sz="160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K65CMPMB</a:t>
                      </a:r>
                      <a:endParaRPr lang="en-US" sz="1600" dirty="0">
                        <a:latin typeface="Montserrat SemiBold" panose="00000700000000000000" pitchFamily="2" charset="0"/>
                      </a:endParaRPr>
                    </a:p>
                  </a:txBody>
                  <a:tcPr anchor="ctr"/>
                </a:tc>
                <a:extLst>
                  <a:ext uri="{0D108BD9-81ED-4DB2-BD59-A6C34878D82A}">
                    <a16:rowId xmlns:a16="http://schemas.microsoft.com/office/drawing/2014/main" val="3597636091"/>
                  </a:ext>
                </a:extLst>
              </a:tr>
              <a:tr h="630813">
                <a:tc>
                  <a:txBody>
                    <a:bodyPr/>
                    <a:lstStyle/>
                    <a:p>
                      <a:pPr algn="ctr">
                        <a:lnSpc>
                          <a:spcPct val="150000"/>
                        </a:lnSpc>
                      </a:pPr>
                      <a:r>
                        <a:rPr lang="vi-VN" sz="1600" b="0" dirty="0">
                          <a:latin typeface="Montserrat SemiBold" panose="00000700000000000000" pitchFamily="2" charset="0"/>
                        </a:rPr>
                        <a:t>4</a:t>
                      </a:r>
                      <a:endParaRPr lang="en-US" sz="1600" b="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Nguyễn Hữu Hiếu</a:t>
                      </a:r>
                      <a:endParaRPr lang="en-US" sz="160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652487</a:t>
                      </a:r>
                      <a:endParaRPr lang="en-US" sz="160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K65CNPMB</a:t>
                      </a:r>
                      <a:endParaRPr lang="en-US" sz="1600" dirty="0">
                        <a:latin typeface="Montserrat SemiBold" panose="00000700000000000000" pitchFamily="2" charset="0"/>
                      </a:endParaRPr>
                    </a:p>
                  </a:txBody>
                  <a:tcPr anchor="ctr"/>
                </a:tc>
                <a:extLst>
                  <a:ext uri="{0D108BD9-81ED-4DB2-BD59-A6C34878D82A}">
                    <a16:rowId xmlns:a16="http://schemas.microsoft.com/office/drawing/2014/main" val="2823216766"/>
                  </a:ext>
                </a:extLst>
              </a:tr>
              <a:tr h="630813">
                <a:tc>
                  <a:txBody>
                    <a:bodyPr/>
                    <a:lstStyle/>
                    <a:p>
                      <a:pPr algn="ctr">
                        <a:lnSpc>
                          <a:spcPct val="150000"/>
                        </a:lnSpc>
                      </a:pPr>
                      <a:r>
                        <a:rPr lang="vi-VN" sz="1600" b="0" dirty="0">
                          <a:latin typeface="Montserrat SemiBold" panose="00000700000000000000" pitchFamily="2" charset="0"/>
                        </a:rPr>
                        <a:t>5</a:t>
                      </a:r>
                      <a:endParaRPr lang="en-US" sz="1600" b="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Trần Quang Hà</a:t>
                      </a:r>
                      <a:endParaRPr lang="en-US" sz="160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651938</a:t>
                      </a:r>
                      <a:endParaRPr lang="en-US" sz="1600" dirty="0">
                        <a:latin typeface="Montserrat SemiBold" panose="00000700000000000000" pitchFamily="2" charset="0"/>
                      </a:endParaRPr>
                    </a:p>
                  </a:txBody>
                  <a:tcPr anchor="ctr"/>
                </a:tc>
                <a:tc>
                  <a:txBody>
                    <a:bodyPr/>
                    <a:lstStyle/>
                    <a:p>
                      <a:pPr algn="ctr">
                        <a:lnSpc>
                          <a:spcPct val="150000"/>
                        </a:lnSpc>
                      </a:pPr>
                      <a:r>
                        <a:rPr lang="vi-VN" sz="1600" dirty="0">
                          <a:latin typeface="Montserrat SemiBold" panose="00000700000000000000" pitchFamily="2" charset="0"/>
                        </a:rPr>
                        <a:t>K65CNPMB</a:t>
                      </a:r>
                      <a:endParaRPr lang="en-US" sz="1600" dirty="0">
                        <a:latin typeface="Montserrat SemiBold" panose="00000700000000000000" pitchFamily="2" charset="0"/>
                      </a:endParaRPr>
                    </a:p>
                  </a:txBody>
                  <a:tcPr anchor="ctr"/>
                </a:tc>
                <a:extLst>
                  <a:ext uri="{0D108BD9-81ED-4DB2-BD59-A6C34878D82A}">
                    <a16:rowId xmlns:a16="http://schemas.microsoft.com/office/drawing/2014/main" val="1012784638"/>
                  </a:ext>
                </a:extLst>
              </a:tr>
            </a:tbl>
          </a:graphicData>
        </a:graphic>
      </p:graphicFrame>
    </p:spTree>
    <p:extLst>
      <p:ext uri="{BB962C8B-B14F-4D97-AF65-F5344CB8AC3E}">
        <p14:creationId xmlns:p14="http://schemas.microsoft.com/office/powerpoint/2010/main" val="157877647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3554241" cy="584775"/>
          </a:xfrm>
          <a:prstGeom prst="rect">
            <a:avLst/>
          </a:prstGeom>
          <a:noFill/>
        </p:spPr>
        <p:txBody>
          <a:bodyPr wrap="square" rtlCol="0">
            <a:spAutoFit/>
          </a:bodyPr>
          <a:lstStyle/>
          <a:p>
            <a:pPr marL="0" lvl="0" algn="l"/>
            <a:r>
              <a:rPr lang="vi-VN" sz="3200" dirty="0">
                <a:solidFill>
                  <a:srgbClr val="000000"/>
                </a:solidFill>
                <a:latin typeface="Montserrat SemiBold" panose="00000700000000000000" pitchFamily="2" charset="0"/>
              </a:rPr>
              <a:t>Kết luận</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992171" y="1084598"/>
            <a:ext cx="10207658" cy="4472378"/>
          </a:xfrm>
          <a:prstGeom prst="rect">
            <a:avLst/>
          </a:prstGeom>
          <a:noFill/>
        </p:spPr>
        <p:txBody>
          <a:bodyPr wrap="square" rtlCol="0">
            <a:spAutoFit/>
          </a:bodyPr>
          <a:lstStyle/>
          <a:p>
            <a:pPr marL="0" marR="0" indent="0" algn="just">
              <a:lnSpc>
                <a:spcPct val="150000"/>
              </a:lnSpc>
              <a:spcBef>
                <a:spcPts val="0"/>
              </a:spcBef>
              <a:spcAft>
                <a:spcPts val="1000"/>
              </a:spcAft>
            </a:pPr>
            <a:r>
              <a:rPr lang="vi-VN"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Thông qua việc nghiên cứu và thực thi đề tài: “</a:t>
            </a:r>
            <a:r>
              <a:rPr lang="vi-VN" sz="1600" b="1"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XÂY DỰNG PHẦN MỀM QUẢN LÝ QUÁN COFFEE</a:t>
            </a:r>
            <a:r>
              <a:rPr lang="vi-VN"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trong thời gian qua giúp chúng em:</a:t>
            </a:r>
            <a:endParaRPr lang="vi-VN" sz="1600" dirty="0">
              <a:effectLst/>
              <a:latin typeface="Montserrat SemiBold" panose="00000700000000000000" pitchFamily="2" charset="-93"/>
              <a:ea typeface="Times New Roman" panose="02020603050405020304" pitchFamily="18" charset="0"/>
              <a:cs typeface="Times New Roman" panose="02020603050405020304" pitchFamily="18" charset="0"/>
            </a:endParaRPr>
          </a:p>
          <a:p>
            <a:pPr marL="342900" marR="0" lvl="0" indent="-342900" algn="just" fontAlgn="base">
              <a:lnSpc>
                <a:spcPct val="150000"/>
              </a:lnSpc>
              <a:spcBef>
                <a:spcPts val="0"/>
              </a:spcBef>
              <a:spcAft>
                <a:spcPts val="0"/>
              </a:spcAft>
              <a:buSzPts val="1000"/>
              <a:buFont typeface="Times New Roman" panose="02020603050405020304" pitchFamily="18" charset="0"/>
              <a:buChar char="-"/>
              <a:tabLst>
                <a:tab pos="457200" algn="l"/>
              </a:tabLst>
            </a:pPr>
            <a:r>
              <a:rPr lang="vi-VN" sz="1600" dirty="0">
                <a:solidFill>
                  <a:srgbClr val="000000"/>
                </a:solidFill>
                <a:effectLst/>
                <a:latin typeface="Montserrat SemiBold" panose="00000700000000000000" pitchFamily="2" charset="-93"/>
                <a:ea typeface="Times New Roman" panose="02020603050405020304" pitchFamily="18" charset="0"/>
              </a:rPr>
              <a:t>Phân tích được yêu cầu bài toán và các chức năng của phần mềm.</a:t>
            </a:r>
            <a:endParaRPr lang="vi-VN" sz="1600" dirty="0">
              <a:effectLst/>
              <a:latin typeface="Montserrat SemiBold" panose="00000700000000000000" pitchFamily="2" charset="-93"/>
              <a:ea typeface="Times New Roman" panose="02020603050405020304" pitchFamily="18" charset="0"/>
            </a:endParaRPr>
          </a:p>
          <a:p>
            <a:pPr marL="342900" marR="0" lvl="0" indent="-342900" algn="just" fontAlgn="base">
              <a:lnSpc>
                <a:spcPct val="150000"/>
              </a:lnSpc>
              <a:spcBef>
                <a:spcPts val="0"/>
              </a:spcBef>
              <a:spcAft>
                <a:spcPts val="0"/>
              </a:spcAft>
              <a:buSzPts val="1000"/>
              <a:buFont typeface="Times New Roman" panose="02020603050405020304" pitchFamily="18" charset="0"/>
              <a:buChar char="-"/>
              <a:tabLst>
                <a:tab pos="457200" algn="l"/>
              </a:tabLst>
            </a:pPr>
            <a:r>
              <a:rPr lang="vi-VN" sz="1600" dirty="0">
                <a:solidFill>
                  <a:srgbClr val="000000"/>
                </a:solidFill>
                <a:effectLst/>
                <a:latin typeface="Montserrat SemiBold" panose="00000700000000000000" pitchFamily="2" charset="-93"/>
                <a:ea typeface="Times New Roman" panose="02020603050405020304" pitchFamily="18" charset="0"/>
              </a:rPr>
              <a:t>Hiểu được quy trình, nghiệp vụ cần có của một phần mềm quản lý quán coffee.</a:t>
            </a:r>
            <a:endParaRPr lang="vi-VN" sz="1600" dirty="0">
              <a:effectLst/>
              <a:latin typeface="Montserrat SemiBold" panose="00000700000000000000" pitchFamily="2" charset="-93"/>
              <a:ea typeface="Times New Roman" panose="02020603050405020304" pitchFamily="18" charset="0"/>
            </a:endParaRPr>
          </a:p>
          <a:p>
            <a:pPr marL="342900" marR="0" lvl="0" indent="-342900" algn="just" fontAlgn="base">
              <a:lnSpc>
                <a:spcPct val="150000"/>
              </a:lnSpc>
              <a:spcBef>
                <a:spcPts val="0"/>
              </a:spcBef>
              <a:spcAft>
                <a:spcPts val="0"/>
              </a:spcAft>
              <a:buSzPts val="1000"/>
              <a:buFont typeface="Times New Roman" panose="02020603050405020304" pitchFamily="18" charset="0"/>
              <a:buChar char="-"/>
              <a:tabLst>
                <a:tab pos="457200" algn="l"/>
              </a:tabLst>
            </a:pPr>
            <a:r>
              <a:rPr lang="vi-VN" sz="1600" dirty="0">
                <a:solidFill>
                  <a:srgbClr val="000000"/>
                </a:solidFill>
                <a:effectLst/>
                <a:latin typeface="Montserrat SemiBold" panose="00000700000000000000" pitchFamily="2" charset="-93"/>
                <a:ea typeface="Times New Roman" panose="02020603050405020304" pitchFamily="18" charset="0"/>
              </a:rPr>
              <a:t>Thiết kế và quản trị được cơ sở dữ liệu của hệ thống.</a:t>
            </a:r>
            <a:endParaRPr lang="vi-VN" sz="1600" dirty="0">
              <a:effectLst/>
              <a:latin typeface="Montserrat SemiBold" panose="00000700000000000000" pitchFamily="2" charset="-93"/>
              <a:ea typeface="Times New Roman" panose="02020603050405020304" pitchFamily="18" charset="0"/>
            </a:endParaRPr>
          </a:p>
          <a:p>
            <a:pPr marL="342900" marR="0" lvl="0" indent="-342900" algn="just" fontAlgn="base">
              <a:lnSpc>
                <a:spcPct val="150000"/>
              </a:lnSpc>
              <a:spcBef>
                <a:spcPts val="0"/>
              </a:spcBef>
              <a:spcAft>
                <a:spcPts val="0"/>
              </a:spcAft>
              <a:buSzPts val="1000"/>
              <a:buFont typeface="Times New Roman" panose="02020603050405020304" pitchFamily="18" charset="0"/>
              <a:buChar char="-"/>
              <a:tabLst>
                <a:tab pos="457200" algn="l"/>
              </a:tabLst>
            </a:pPr>
            <a:r>
              <a:rPr lang="vi-VN" sz="1600" dirty="0">
                <a:solidFill>
                  <a:srgbClr val="000000"/>
                </a:solidFill>
                <a:effectLst/>
                <a:latin typeface="Montserrat SemiBold" panose="00000700000000000000" pitchFamily="2" charset="-93"/>
                <a:ea typeface="Times New Roman" panose="02020603050405020304" pitchFamily="18" charset="0"/>
              </a:rPr>
              <a:t>Học được cách sử dụng ngôn ngữ lập trình C#, hệ quản trị cơ sở dữ liệu SQL Server.</a:t>
            </a:r>
            <a:endParaRPr lang="en-US" sz="1600" dirty="0">
              <a:latin typeface="Montserrat SemiBold" panose="00000700000000000000" pitchFamily="2" charset="-93"/>
              <a:ea typeface="Times New Roman" panose="02020603050405020304" pitchFamily="18" charset="0"/>
            </a:endParaRPr>
          </a:p>
          <a:p>
            <a:pPr marR="0" lvl="0" algn="just" fontAlgn="base">
              <a:lnSpc>
                <a:spcPct val="150000"/>
              </a:lnSpc>
              <a:spcBef>
                <a:spcPts val="0"/>
              </a:spcBef>
              <a:spcAft>
                <a:spcPts val="0"/>
              </a:spcAft>
              <a:buSzPts val="1000"/>
              <a:tabLst>
                <a:tab pos="457200" algn="l"/>
              </a:tabLst>
            </a:pP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Tuy</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nhiên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do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hạn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chế</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về</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thời</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gian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nghiên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cứu</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và</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năng</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lực</a:t>
            </a:r>
            <a:r>
              <a:rPr lang="en-US" sz="1600" b="1"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vi-VN"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phần mềm</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latin typeface="Montserrat SemiBold" panose="00000700000000000000" pitchFamily="2" charset="-93"/>
                <a:ea typeface="Times New Roman" panose="02020603050405020304" pitchFamily="18" charset="0"/>
                <a:cs typeface="Times New Roman" panose="02020603050405020304" pitchFamily="18" charset="0"/>
              </a:rPr>
              <a:t>q</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uản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lý</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vi-VN"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quán coffee</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mới</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vi-VN"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chỉ</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đáp</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ứng</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được</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những</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chức</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năng</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cơ</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bản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chưa</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tối</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ưu</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được</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hoàn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toàn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các</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chức</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năng</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của</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hệ</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thống</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endParaRPr lang="vi-VN" sz="1600" dirty="0">
              <a:effectLst/>
              <a:latin typeface="Montserrat SemiBold" panose="00000700000000000000" pitchFamily="2" charset="-93"/>
              <a:ea typeface="Times New Roman" panose="02020603050405020304" pitchFamily="18" charset="0"/>
              <a:cs typeface="Times New Roman" panose="02020603050405020304" pitchFamily="18" charset="0"/>
            </a:endParaRPr>
          </a:p>
          <a:p>
            <a:pPr marL="342900" marR="0" lvl="0" indent="-342900" algn="just" fontAlgn="base">
              <a:lnSpc>
                <a:spcPct val="150000"/>
              </a:lnSpc>
              <a:spcBef>
                <a:spcPts val="300"/>
              </a:spcBef>
              <a:spcAft>
                <a:spcPts val="1200"/>
              </a:spcAft>
              <a:buSzPts val="1000"/>
              <a:buFont typeface="Times New Roman" panose="02020603050405020304" pitchFamily="18" charset="0"/>
              <a:buChar char="-"/>
              <a:tabLst>
                <a:tab pos="457200" algn="l"/>
              </a:tabLst>
            </a:pP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Giao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diện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của</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hệ</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thống</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vẫn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hơi</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đơn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giản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endParaRPr lang="vi-VN" sz="1600" dirty="0">
              <a:effectLst/>
              <a:latin typeface="Montserrat SemiBold" panose="00000700000000000000" pitchFamily="2" charset="-93"/>
              <a:ea typeface="Times New Roman" panose="02020603050405020304" pitchFamily="18" charset="0"/>
              <a:cs typeface="Times New Roman" panose="02020603050405020304" pitchFamily="18" charset="0"/>
            </a:endParaRPr>
          </a:p>
          <a:p>
            <a:pPr marL="342900" marR="0" lvl="0" indent="-342900" algn="just" fontAlgn="base">
              <a:lnSpc>
                <a:spcPct val="150000"/>
              </a:lnSpc>
              <a:spcBef>
                <a:spcPts val="300"/>
              </a:spcBef>
              <a:spcAft>
                <a:spcPts val="1200"/>
              </a:spcAft>
              <a:buSzPts val="1000"/>
              <a:buFont typeface="Times New Roman" panose="02020603050405020304" pitchFamily="18" charset="0"/>
              <a:buChar char="-"/>
              <a:tabLst>
                <a:tab pos="457200" algn="l"/>
              </a:tabLst>
            </a:pP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Một</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số</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chức</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năng</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vẫn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còn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nhiều</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hạn</a:t>
            </a:r>
            <a:r>
              <a:rPr lang="en-US"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6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chế</a:t>
            </a:r>
            <a:r>
              <a:rPr lang="vi-VN" sz="16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a:t>
            </a:r>
            <a:endParaRPr lang="vi-VN" sz="1600" dirty="0">
              <a:effectLst/>
              <a:latin typeface="Montserrat SemiBold" panose="00000700000000000000" pitchFamily="2" charset="-93"/>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208645"/>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3932266" cy="584775"/>
          </a:xfrm>
          <a:prstGeom prst="rect">
            <a:avLst/>
          </a:prstGeom>
          <a:noFill/>
        </p:spPr>
        <p:txBody>
          <a:bodyPr wrap="square" rtlCol="0">
            <a:spAutoFit/>
          </a:bodyPr>
          <a:lstStyle/>
          <a:p>
            <a:pPr marL="0" lvl="0" algn="l"/>
            <a:r>
              <a:rPr lang="vi-VN" sz="3200" b="0" i="0" u="none">
                <a:solidFill>
                  <a:srgbClr val="000000"/>
                </a:solidFill>
                <a:latin typeface="Montserrat SemiBold" panose="00000700000000000000" pitchFamily="2" charset="0"/>
              </a:rPr>
              <a:t>Hướng phát triển</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869986" y="1848886"/>
            <a:ext cx="9762615" cy="2244589"/>
          </a:xfrm>
          <a:prstGeom prst="rect">
            <a:avLst/>
          </a:prstGeom>
          <a:noFill/>
        </p:spPr>
        <p:txBody>
          <a:bodyPr wrap="square" rtlCol="0">
            <a:spAutoFit/>
          </a:bodyPr>
          <a:lstStyle/>
          <a:p>
            <a:pPr marL="0" marR="0" indent="0" algn="just">
              <a:lnSpc>
                <a:spcPct val="130000"/>
              </a:lnSpc>
              <a:spcBef>
                <a:spcPts val="300"/>
              </a:spcBef>
              <a:spcAft>
                <a:spcPts val="1200"/>
              </a:spcAft>
            </a:pP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Để</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đáp</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ứng</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nhu</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cầu</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thực</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tế</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đem</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lại</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trải</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nghiệm</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và</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tiện</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ích</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tốt</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nhất</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cho</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người</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sử</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dụng</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phần</a:t>
            </a:r>
            <a:r>
              <a:rPr lang="vi-VN"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mềm</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nhóm</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em</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sẽ</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a:t>
            </a:r>
            <a:endParaRPr lang="vi-VN" sz="1800" dirty="0">
              <a:effectLst/>
              <a:latin typeface="Montserrat SemiBold" panose="00000700000000000000" pitchFamily="2" charset="-93"/>
              <a:ea typeface="Times New Roman" panose="02020603050405020304" pitchFamily="18" charset="0"/>
              <a:cs typeface="Times New Roman" panose="02020603050405020304" pitchFamily="18" charset="0"/>
            </a:endParaRPr>
          </a:p>
          <a:p>
            <a:pPr marL="342900" marR="0" lvl="0" indent="-342900" algn="just" fontAlgn="base">
              <a:lnSpc>
                <a:spcPct val="130000"/>
              </a:lnSpc>
              <a:spcBef>
                <a:spcPts val="300"/>
              </a:spcBef>
              <a:spcAft>
                <a:spcPts val="1200"/>
              </a:spcAft>
              <a:buSzPts val="1000"/>
              <a:buFont typeface="Times New Roman" panose="02020603050405020304" pitchFamily="18" charset="0"/>
              <a:buChar char="-"/>
              <a:tabLst>
                <a:tab pos="457200" algn="l"/>
              </a:tabLst>
            </a:pP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Tiếp</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tục</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nghiên</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cứu</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và</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xây</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dựng</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nâng</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cấp</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để</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phần</a:t>
            </a:r>
            <a:r>
              <a:rPr lang="vi-VN"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mềm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ngày</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càng</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hoàn</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thiện</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hơn</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để</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áp</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dụng</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vào</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thực</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tế</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một</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cách</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hiệu</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quả</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nhất</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a:t>
            </a:r>
            <a:endParaRPr lang="vi-VN" sz="1800" dirty="0">
              <a:effectLst/>
              <a:latin typeface="Montserrat SemiBold" panose="00000700000000000000" pitchFamily="2" charset="-93"/>
              <a:ea typeface="Times New Roman" panose="02020603050405020304" pitchFamily="18" charset="0"/>
              <a:cs typeface="Times New Roman" panose="02020603050405020304" pitchFamily="18" charset="0"/>
            </a:endParaRPr>
          </a:p>
          <a:p>
            <a:pPr marL="342900" marR="0" lvl="0" indent="-342900" algn="just" fontAlgn="base">
              <a:lnSpc>
                <a:spcPct val="130000"/>
              </a:lnSpc>
              <a:spcBef>
                <a:spcPts val="300"/>
              </a:spcBef>
              <a:spcAft>
                <a:spcPts val="1200"/>
              </a:spcAft>
              <a:buSzPts val="1000"/>
              <a:buFont typeface="Times New Roman" panose="02020603050405020304" pitchFamily="18" charset="0"/>
              <a:buChar char="-"/>
              <a:tabLst>
                <a:tab pos="457200" algn="l"/>
              </a:tabLst>
            </a:pP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Hoàn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thiện</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các</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chức</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năng</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sao</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cho</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đầy</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đủ</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và</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dễ</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dàng</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sử</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dụng</a:t>
            </a:r>
            <a:r>
              <a:rPr lang="en-US" sz="1800" dirty="0">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 </a:t>
            </a:r>
            <a:r>
              <a:rPr lang="en-US" sz="1800" dirty="0" err="1">
                <a:solidFill>
                  <a:srgbClr val="000000"/>
                </a:solidFill>
                <a:effectLst/>
                <a:latin typeface="Montserrat SemiBold" panose="00000700000000000000" pitchFamily="2" charset="-93"/>
                <a:ea typeface="Times New Roman" panose="02020603050405020304" pitchFamily="18" charset="0"/>
                <a:cs typeface="Times New Roman" panose="02020603050405020304" pitchFamily="18" charset="0"/>
              </a:rPr>
              <a:t>nhất</a:t>
            </a:r>
            <a:r>
              <a:rPr lang="en-US" dirty="0">
                <a:solidFill>
                  <a:srgbClr val="000000"/>
                </a:solidFill>
                <a:latin typeface="Montserrat SemiBold" panose="00000700000000000000" pitchFamily="2" charset="-93"/>
                <a:ea typeface="Times New Roman" panose="02020603050405020304" pitchFamily="18" charset="0"/>
                <a:cs typeface="Times New Roman" panose="02020603050405020304" pitchFamily="18" charset="0"/>
              </a:rPr>
              <a:t>.</a:t>
            </a:r>
            <a:endParaRPr lang="vi-VN" sz="1800" dirty="0">
              <a:effectLst/>
              <a:latin typeface="Montserrat SemiBold" panose="00000700000000000000" pitchFamily="2" charset="-93"/>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2018955"/>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BA223DE-2275-4607-A351-42DCB5428DB6}"/>
              </a:ext>
            </a:extLst>
          </p:cNvPr>
          <p:cNvGrpSpPr/>
          <p:nvPr/>
        </p:nvGrpSpPr>
        <p:grpSpPr>
          <a:xfrm>
            <a:off x="5347838" y="2366573"/>
            <a:ext cx="6630152" cy="2669619"/>
            <a:chOff x="5389123" y="2066337"/>
            <a:chExt cx="6630152" cy="2669619"/>
          </a:xfrm>
        </p:grpSpPr>
        <p:sp>
          <p:nvSpPr>
            <p:cNvPr id="16" name="Title 5">
              <a:extLst>
                <a:ext uri="{FF2B5EF4-FFF2-40B4-BE49-F238E27FC236}">
                  <a16:creationId xmlns:a16="http://schemas.microsoft.com/office/drawing/2014/main" id="{D0102ABF-730F-4D1B-B995-A1E1205108C6}"/>
                </a:ext>
              </a:extLst>
            </p:cNvPr>
            <p:cNvSpPr txBox="1">
              <a:spLocks/>
            </p:cNvSpPr>
            <p:nvPr/>
          </p:nvSpPr>
          <p:spPr>
            <a:xfrm>
              <a:off x="5389123" y="2066337"/>
              <a:ext cx="6630152" cy="19154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r"/>
              <a:r>
                <a:rPr lang="en-US" altLang="zh-CN" sz="11000" b="1" dirty="0">
                  <a:solidFill>
                    <a:srgbClr val="C6922F"/>
                  </a:solidFill>
                  <a:latin typeface="Montserrat SemiBold" panose="00000700000000000000" pitchFamily="2" charset="0"/>
                </a:rPr>
                <a:t>THANKS</a:t>
              </a:r>
              <a:endParaRPr lang="en-US" sz="11000" b="1" i="0" u="none" dirty="0">
                <a:solidFill>
                  <a:srgbClr val="C6922F"/>
                </a:solidFill>
                <a:latin typeface="Montserrat SemiBold" panose="00000700000000000000" pitchFamily="2" charset="0"/>
              </a:endParaRPr>
            </a:p>
          </p:txBody>
        </p:sp>
        <p:sp>
          <p:nvSpPr>
            <p:cNvPr id="19" name="文本框 18">
              <a:extLst>
                <a:ext uri="{FF2B5EF4-FFF2-40B4-BE49-F238E27FC236}">
                  <a16:creationId xmlns:a16="http://schemas.microsoft.com/office/drawing/2014/main" id="{9896AA28-F804-46F0-849D-D1751A082074}"/>
                </a:ext>
              </a:extLst>
            </p:cNvPr>
            <p:cNvSpPr txBox="1"/>
            <p:nvPr/>
          </p:nvSpPr>
          <p:spPr>
            <a:xfrm>
              <a:off x="6126081" y="3772359"/>
              <a:ext cx="5893194" cy="963597"/>
            </a:xfrm>
            <a:prstGeom prst="rect">
              <a:avLst/>
            </a:prstGeom>
            <a:noFill/>
          </p:spPr>
          <p:txBody>
            <a:bodyPr wrap="square" rtlCol="0">
              <a:spAutoFit/>
              <a:scene3d>
                <a:camera prst="orthographicFront"/>
                <a:lightRig rig="threePt" dir="t"/>
              </a:scene3d>
              <a:sp3d contourW="12700"/>
            </a:bodyPr>
            <a:lstStyle/>
            <a:p>
              <a:pPr lvl="0" algn="r">
                <a:lnSpc>
                  <a:spcPct val="150000"/>
                </a:lnSpc>
                <a:defRPr/>
              </a:pPr>
              <a:r>
                <a:rPr lang="en-US" altLang="zh-CN" sz="20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CẢM ƠN ĐÃ THẦY </a:t>
              </a:r>
              <a:r>
                <a:rPr lang="vi-VN" altLang="zh-CN" sz="20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VÀ CÁC BẠN</a:t>
              </a:r>
              <a:r>
                <a:rPr lang="en-US" altLang="zh-CN" sz="20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 </a:t>
              </a:r>
              <a:r>
                <a:rPr lang="vi-VN" altLang="zh-CN" sz="20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ĐÃ</a:t>
              </a:r>
              <a:endParaRPr lang="en-US" altLang="zh-CN" sz="20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endParaRPr>
            </a:p>
            <a:p>
              <a:pPr lvl="0" algn="r">
                <a:lnSpc>
                  <a:spcPct val="150000"/>
                </a:lnSpc>
                <a:defRPr/>
              </a:pPr>
              <a:r>
                <a:rPr lang="vi-VN" altLang="zh-CN" sz="20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DÀNH THỜI GIAN</a:t>
              </a:r>
              <a:r>
                <a:rPr lang="en-US" altLang="zh-CN" sz="2000" dirty="0">
                  <a:solidFill>
                    <a:srgbClr val="171616">
                      <a:lumMod val="75000"/>
                      <a:lumOff val="25000"/>
                    </a:srgb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 LẮNG NGHE</a:t>
              </a:r>
            </a:p>
          </p:txBody>
        </p:sp>
      </p:grpSp>
      <p:pic>
        <p:nvPicPr>
          <p:cNvPr id="7" name="纯音乐 - 情书 - loveletter to you">
            <a:hlinkClick r:id="" action="ppaction://media"/>
            <a:extLst>
              <a:ext uri="{FF2B5EF4-FFF2-40B4-BE49-F238E27FC236}">
                <a16:creationId xmlns:a16="http://schemas.microsoft.com/office/drawing/2014/main" id="{2BA2E5F2-5B36-4883-8CCB-33AF418F38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81332" y="-1253331"/>
            <a:ext cx="609600" cy="609600"/>
          </a:xfrm>
          <a:prstGeom prst="rect">
            <a:avLst/>
          </a:prstGeom>
        </p:spPr>
      </p:pic>
      <p:pic>
        <p:nvPicPr>
          <p:cNvPr id="4" name="Picture 3">
            <a:extLst>
              <a:ext uri="{FF2B5EF4-FFF2-40B4-BE49-F238E27FC236}">
                <a16:creationId xmlns:a16="http://schemas.microsoft.com/office/drawing/2014/main" id="{697DDD46-C90E-93AD-8FD7-ADD9E0A007C3}"/>
              </a:ext>
            </a:extLst>
          </p:cNvPr>
          <p:cNvPicPr>
            <a:picLocks noChangeAspect="1"/>
          </p:cNvPicPr>
          <p:nvPr/>
        </p:nvPicPr>
        <p:blipFill>
          <a:blip r:embed="rId6"/>
          <a:stretch>
            <a:fillRect/>
          </a:stretch>
        </p:blipFill>
        <p:spPr>
          <a:xfrm>
            <a:off x="0" y="0"/>
            <a:ext cx="5763491" cy="6858000"/>
          </a:xfrm>
          <a:prstGeom prst="rect">
            <a:avLst/>
          </a:prstGeom>
        </p:spPr>
      </p:pic>
    </p:spTree>
    <p:extLst>
      <p:ext uri="{BB962C8B-B14F-4D97-AF65-F5344CB8AC3E}">
        <p14:creationId xmlns:p14="http://schemas.microsoft.com/office/powerpoint/2010/main" val="638837524"/>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60945" y="1559859"/>
            <a:ext cx="3825255" cy="3455599"/>
            <a:chOff x="897037" y="2309582"/>
            <a:chExt cx="1578273" cy="1632813"/>
          </a:xfrm>
        </p:grpSpPr>
        <p:sp>
          <p:nvSpPr>
            <p:cNvPr id="4" name="Freeform: Shape 1"/>
            <p:cNvSpPr>
              <a:spLocks/>
            </p:cNvSpPr>
            <p:nvPr/>
          </p:nvSpPr>
          <p:spPr bwMode="auto">
            <a:xfrm>
              <a:off x="1812159" y="2684578"/>
              <a:ext cx="276971" cy="2999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Autofit/>
            </a:bodyPr>
            <a:lstStyle/>
            <a:p>
              <a:r>
                <a:rPr lang="id-ID" sz="2400" dirty="0">
                  <a:solidFill>
                    <a:schemeClr val="bg1">
                      <a:lumMod val="50000"/>
                    </a:scheme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01</a:t>
              </a:r>
            </a:p>
          </p:txBody>
        </p:sp>
        <p:sp>
          <p:nvSpPr>
            <p:cNvPr id="5" name="Freeform: Shape 2"/>
            <p:cNvSpPr>
              <a:spLocks/>
            </p:cNvSpPr>
            <p:nvPr/>
          </p:nvSpPr>
          <p:spPr bwMode="auto">
            <a:xfrm>
              <a:off x="1425978" y="2309582"/>
              <a:ext cx="1049332" cy="1170385"/>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8" y="0"/>
                  </a:moveTo>
                  <a:cubicBezTo>
                    <a:pt x="7321" y="0"/>
                    <a:pt x="4802" y="944"/>
                    <a:pt x="2881" y="2835"/>
                  </a:cubicBezTo>
                  <a:cubicBezTo>
                    <a:pt x="-961" y="6616"/>
                    <a:pt x="-961" y="12749"/>
                    <a:pt x="2881" y="16530"/>
                  </a:cubicBezTo>
                  <a:cubicBezTo>
                    <a:pt x="4639" y="18260"/>
                    <a:pt x="6897" y="19188"/>
                    <a:pt x="9197" y="19335"/>
                  </a:cubicBezTo>
                  <a:cubicBezTo>
                    <a:pt x="8918" y="20157"/>
                    <a:pt x="8453" y="20930"/>
                    <a:pt x="7797" y="21600"/>
                  </a:cubicBezTo>
                  <a:cubicBezTo>
                    <a:pt x="8874" y="21508"/>
                    <a:pt x="9927" y="21069"/>
                    <a:pt x="10751" y="20282"/>
                  </a:cubicBezTo>
                  <a:cubicBezTo>
                    <a:pt x="11091" y="19958"/>
                    <a:pt x="11357" y="19595"/>
                    <a:pt x="11572" y="19211"/>
                  </a:cubicBezTo>
                  <a:cubicBezTo>
                    <a:pt x="13486" y="18876"/>
                    <a:pt x="15317" y="17986"/>
                    <a:pt x="16796" y="16530"/>
                  </a:cubicBezTo>
                  <a:cubicBezTo>
                    <a:pt x="20638" y="12749"/>
                    <a:pt x="20638" y="6616"/>
                    <a:pt x="16796" y="2835"/>
                  </a:cubicBezTo>
                  <a:cubicBezTo>
                    <a:pt x="14875" y="944"/>
                    <a:pt x="12356" y="0"/>
                    <a:pt x="9838" y="0"/>
                  </a:cubicBezTo>
                  <a:close/>
                  <a:moveTo>
                    <a:pt x="9838" y="3047"/>
                  </a:moveTo>
                  <a:cubicBezTo>
                    <a:pt x="11564" y="3047"/>
                    <a:pt x="13290" y="3694"/>
                    <a:pt x="14607" y="4990"/>
                  </a:cubicBezTo>
                  <a:cubicBezTo>
                    <a:pt x="17240" y="7581"/>
                    <a:pt x="17240" y="11784"/>
                    <a:pt x="14607" y="14375"/>
                  </a:cubicBezTo>
                  <a:cubicBezTo>
                    <a:pt x="11973" y="16967"/>
                    <a:pt x="7703" y="16967"/>
                    <a:pt x="5070" y="14375"/>
                  </a:cubicBezTo>
                  <a:cubicBezTo>
                    <a:pt x="2437" y="11784"/>
                    <a:pt x="2437" y="7581"/>
                    <a:pt x="5070" y="4990"/>
                  </a:cubicBezTo>
                  <a:cubicBezTo>
                    <a:pt x="6387" y="3694"/>
                    <a:pt x="8113" y="3047"/>
                    <a:pt x="9838" y="3047"/>
                  </a:cubicBezTo>
                  <a:close/>
                </a:path>
              </a:pathLst>
            </a:custGeom>
            <a:solidFill>
              <a:srgbClr val="D8C79E"/>
            </a:solidFill>
            <a:ln>
              <a:noFill/>
            </a:ln>
            <a:effectLst/>
          </p:spPr>
          <p:txBody>
            <a:bodyPr anchor="ctr"/>
            <a:lstStyle/>
            <a:p>
              <a:pPr algn="ctr"/>
              <a:endParaRPr sz="1867" dirty="0">
                <a:solidFill>
                  <a:schemeClr val="bg1">
                    <a:lumMod val="50000"/>
                  </a:schemeClr>
                </a:solidFill>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16" name="Freeform: Shape 13"/>
            <p:cNvSpPr>
              <a:spLocks/>
            </p:cNvSpPr>
            <p:nvPr/>
          </p:nvSpPr>
          <p:spPr bwMode="auto">
            <a:xfrm>
              <a:off x="897037" y="3604240"/>
              <a:ext cx="1569722" cy="3381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marL="0" lvl="0" algn="ctr"/>
              <a:r>
                <a:rPr lang="vi-VN" sz="2000" dirty="0">
                  <a:solidFill>
                    <a:srgbClr val="808080"/>
                  </a:solidFill>
                  <a:latin typeface="Montserrat SemiBold" panose="00000700000000000000" pitchFamily="2" charset="0"/>
                </a:rPr>
                <a:t>Phân chia công việc</a:t>
              </a:r>
              <a:endParaRPr lang="en-US" sz="2000" b="0" i="0" u="none" dirty="0">
                <a:solidFill>
                  <a:srgbClr val="808080"/>
                </a:solidFill>
                <a:latin typeface="Montserrat SemiBold" panose="00000700000000000000" pitchFamily="2" charset="0"/>
              </a:endParaRPr>
            </a:p>
          </p:txBody>
        </p:sp>
      </p:grpSp>
      <p:grpSp>
        <p:nvGrpSpPr>
          <p:cNvPr id="3" name="组合 26">
            <a:extLst>
              <a:ext uri="{FF2B5EF4-FFF2-40B4-BE49-F238E27FC236}">
                <a16:creationId xmlns:a16="http://schemas.microsoft.com/office/drawing/2014/main" id="{B099F7EC-8475-256A-4747-C7C0CD6473F9}"/>
              </a:ext>
            </a:extLst>
          </p:cNvPr>
          <p:cNvGrpSpPr/>
          <p:nvPr/>
        </p:nvGrpSpPr>
        <p:grpSpPr>
          <a:xfrm>
            <a:off x="3532014" y="1559859"/>
            <a:ext cx="3825255" cy="3455599"/>
            <a:chOff x="897037" y="2309582"/>
            <a:chExt cx="1578273" cy="1632813"/>
          </a:xfrm>
        </p:grpSpPr>
        <p:sp>
          <p:nvSpPr>
            <p:cNvPr id="10" name="Freeform: Shape 1">
              <a:extLst>
                <a:ext uri="{FF2B5EF4-FFF2-40B4-BE49-F238E27FC236}">
                  <a16:creationId xmlns:a16="http://schemas.microsoft.com/office/drawing/2014/main" id="{10ED5E71-6ACF-8B47-A0A2-A85082FACD8C}"/>
                </a:ext>
              </a:extLst>
            </p:cNvPr>
            <p:cNvSpPr>
              <a:spLocks/>
            </p:cNvSpPr>
            <p:nvPr/>
          </p:nvSpPr>
          <p:spPr bwMode="auto">
            <a:xfrm>
              <a:off x="1812159" y="2684578"/>
              <a:ext cx="276971" cy="2999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Autofit/>
            </a:bodyPr>
            <a:lstStyle/>
            <a:p>
              <a:r>
                <a:rPr lang="vi-VN" sz="2400" dirty="0">
                  <a:solidFill>
                    <a:schemeClr val="bg1">
                      <a:lumMod val="50000"/>
                    </a:scheme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02</a:t>
              </a:r>
              <a:endParaRPr lang="id-ID" sz="2400" dirty="0">
                <a:solidFill>
                  <a:schemeClr val="bg1">
                    <a:lumMod val="50000"/>
                  </a:schemeClr>
                </a:solidFill>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13" name="Freeform: Shape 2">
              <a:extLst>
                <a:ext uri="{FF2B5EF4-FFF2-40B4-BE49-F238E27FC236}">
                  <a16:creationId xmlns:a16="http://schemas.microsoft.com/office/drawing/2014/main" id="{04E7D78D-3711-63CE-9C75-AA01C1DD3815}"/>
                </a:ext>
              </a:extLst>
            </p:cNvPr>
            <p:cNvSpPr>
              <a:spLocks/>
            </p:cNvSpPr>
            <p:nvPr/>
          </p:nvSpPr>
          <p:spPr bwMode="auto">
            <a:xfrm>
              <a:off x="1425978" y="2309582"/>
              <a:ext cx="1049332" cy="1170385"/>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8" y="0"/>
                  </a:moveTo>
                  <a:cubicBezTo>
                    <a:pt x="7321" y="0"/>
                    <a:pt x="4802" y="944"/>
                    <a:pt x="2881" y="2835"/>
                  </a:cubicBezTo>
                  <a:cubicBezTo>
                    <a:pt x="-961" y="6616"/>
                    <a:pt x="-961" y="12749"/>
                    <a:pt x="2881" y="16530"/>
                  </a:cubicBezTo>
                  <a:cubicBezTo>
                    <a:pt x="4639" y="18260"/>
                    <a:pt x="6897" y="19188"/>
                    <a:pt x="9197" y="19335"/>
                  </a:cubicBezTo>
                  <a:cubicBezTo>
                    <a:pt x="8918" y="20157"/>
                    <a:pt x="8453" y="20930"/>
                    <a:pt x="7797" y="21600"/>
                  </a:cubicBezTo>
                  <a:cubicBezTo>
                    <a:pt x="8874" y="21508"/>
                    <a:pt x="9927" y="21069"/>
                    <a:pt x="10751" y="20282"/>
                  </a:cubicBezTo>
                  <a:cubicBezTo>
                    <a:pt x="11091" y="19958"/>
                    <a:pt x="11357" y="19595"/>
                    <a:pt x="11572" y="19211"/>
                  </a:cubicBezTo>
                  <a:cubicBezTo>
                    <a:pt x="13486" y="18876"/>
                    <a:pt x="15317" y="17986"/>
                    <a:pt x="16796" y="16530"/>
                  </a:cubicBezTo>
                  <a:cubicBezTo>
                    <a:pt x="20638" y="12749"/>
                    <a:pt x="20638" y="6616"/>
                    <a:pt x="16796" y="2835"/>
                  </a:cubicBezTo>
                  <a:cubicBezTo>
                    <a:pt x="14875" y="944"/>
                    <a:pt x="12356" y="0"/>
                    <a:pt x="9838" y="0"/>
                  </a:cubicBezTo>
                  <a:close/>
                  <a:moveTo>
                    <a:pt x="9838" y="3047"/>
                  </a:moveTo>
                  <a:cubicBezTo>
                    <a:pt x="11564" y="3047"/>
                    <a:pt x="13290" y="3694"/>
                    <a:pt x="14607" y="4990"/>
                  </a:cubicBezTo>
                  <a:cubicBezTo>
                    <a:pt x="17240" y="7581"/>
                    <a:pt x="17240" y="11784"/>
                    <a:pt x="14607" y="14375"/>
                  </a:cubicBezTo>
                  <a:cubicBezTo>
                    <a:pt x="11973" y="16967"/>
                    <a:pt x="7703" y="16967"/>
                    <a:pt x="5070" y="14375"/>
                  </a:cubicBezTo>
                  <a:cubicBezTo>
                    <a:pt x="2437" y="11784"/>
                    <a:pt x="2437" y="7581"/>
                    <a:pt x="5070" y="4990"/>
                  </a:cubicBezTo>
                  <a:cubicBezTo>
                    <a:pt x="6387" y="3694"/>
                    <a:pt x="8113" y="3047"/>
                    <a:pt x="9838" y="3047"/>
                  </a:cubicBezTo>
                  <a:close/>
                </a:path>
              </a:pathLst>
            </a:custGeom>
            <a:solidFill>
              <a:srgbClr val="D8C79E"/>
            </a:solidFill>
            <a:ln>
              <a:noFill/>
            </a:ln>
            <a:effectLst/>
          </p:spPr>
          <p:txBody>
            <a:bodyPr anchor="ctr"/>
            <a:lstStyle/>
            <a:p>
              <a:pPr algn="ctr"/>
              <a:endParaRPr sz="1867" dirty="0">
                <a:solidFill>
                  <a:schemeClr val="bg1">
                    <a:lumMod val="50000"/>
                  </a:schemeClr>
                </a:solidFill>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21" name="Freeform: Shape 13">
              <a:extLst>
                <a:ext uri="{FF2B5EF4-FFF2-40B4-BE49-F238E27FC236}">
                  <a16:creationId xmlns:a16="http://schemas.microsoft.com/office/drawing/2014/main" id="{09DD31A4-58F4-028F-2040-1110202D2293}"/>
                </a:ext>
              </a:extLst>
            </p:cNvPr>
            <p:cNvSpPr>
              <a:spLocks/>
            </p:cNvSpPr>
            <p:nvPr/>
          </p:nvSpPr>
          <p:spPr bwMode="auto">
            <a:xfrm>
              <a:off x="897037" y="3604240"/>
              <a:ext cx="1569722" cy="3381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marL="0" lvl="0" algn="ctr"/>
              <a:r>
                <a:rPr lang="vi-VN" sz="2000" b="0" i="0" u="none" dirty="0">
                  <a:solidFill>
                    <a:srgbClr val="808080"/>
                  </a:solidFill>
                  <a:latin typeface="Montserrat SemiBold" panose="00000700000000000000" pitchFamily="2" charset="0"/>
                </a:rPr>
                <a:t>Kế hoạch thực hiện</a:t>
              </a:r>
              <a:endParaRPr lang="en-US" sz="2000" b="0" i="0" u="none" dirty="0">
                <a:solidFill>
                  <a:srgbClr val="808080"/>
                </a:solidFill>
                <a:latin typeface="Montserrat SemiBold" panose="00000700000000000000" pitchFamily="2" charset="0"/>
              </a:endParaRPr>
            </a:p>
          </p:txBody>
        </p:sp>
      </p:grpSp>
      <p:grpSp>
        <p:nvGrpSpPr>
          <p:cNvPr id="22" name="组合 26">
            <a:extLst>
              <a:ext uri="{FF2B5EF4-FFF2-40B4-BE49-F238E27FC236}">
                <a16:creationId xmlns:a16="http://schemas.microsoft.com/office/drawing/2014/main" id="{679EE819-7C50-1845-6826-BF8E257A67AE}"/>
              </a:ext>
            </a:extLst>
          </p:cNvPr>
          <p:cNvGrpSpPr/>
          <p:nvPr/>
        </p:nvGrpSpPr>
        <p:grpSpPr>
          <a:xfrm>
            <a:off x="7023807" y="1559859"/>
            <a:ext cx="3825255" cy="3455599"/>
            <a:chOff x="897037" y="2309582"/>
            <a:chExt cx="1578273" cy="1632813"/>
          </a:xfrm>
        </p:grpSpPr>
        <p:sp>
          <p:nvSpPr>
            <p:cNvPr id="24" name="Freeform: Shape 1">
              <a:extLst>
                <a:ext uri="{FF2B5EF4-FFF2-40B4-BE49-F238E27FC236}">
                  <a16:creationId xmlns:a16="http://schemas.microsoft.com/office/drawing/2014/main" id="{4781F5C1-6426-D4E4-16B5-1FA158E14FF8}"/>
                </a:ext>
              </a:extLst>
            </p:cNvPr>
            <p:cNvSpPr>
              <a:spLocks/>
            </p:cNvSpPr>
            <p:nvPr/>
          </p:nvSpPr>
          <p:spPr bwMode="auto">
            <a:xfrm>
              <a:off x="1812159" y="2684578"/>
              <a:ext cx="276971" cy="2999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Autofit/>
            </a:bodyPr>
            <a:lstStyle/>
            <a:p>
              <a:r>
                <a:rPr lang="vi-VN" sz="2400" dirty="0">
                  <a:solidFill>
                    <a:schemeClr val="bg1">
                      <a:lumMod val="50000"/>
                    </a:schemeClr>
                  </a:solidFill>
                  <a:latin typeface="Montserrat SemiBold" panose="00000700000000000000" pitchFamily="2" charset="0"/>
                  <a:ea typeface="字魂36号-正文宋楷" panose="02000000000000000000" pitchFamily="2" charset="-122"/>
                  <a:sym typeface="字魂36号-正文宋楷" panose="02000000000000000000" pitchFamily="2" charset="-122"/>
                </a:rPr>
                <a:t>03</a:t>
              </a:r>
              <a:endParaRPr lang="id-ID" sz="2400" dirty="0">
                <a:solidFill>
                  <a:schemeClr val="bg1">
                    <a:lumMod val="50000"/>
                  </a:schemeClr>
                </a:solidFill>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28" name="Freeform: Shape 2">
              <a:extLst>
                <a:ext uri="{FF2B5EF4-FFF2-40B4-BE49-F238E27FC236}">
                  <a16:creationId xmlns:a16="http://schemas.microsoft.com/office/drawing/2014/main" id="{740DADDF-5DE0-EE33-89C5-4232FF23516E}"/>
                </a:ext>
              </a:extLst>
            </p:cNvPr>
            <p:cNvSpPr>
              <a:spLocks/>
            </p:cNvSpPr>
            <p:nvPr/>
          </p:nvSpPr>
          <p:spPr bwMode="auto">
            <a:xfrm>
              <a:off x="1425978" y="2309582"/>
              <a:ext cx="1049332" cy="1170385"/>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8" y="0"/>
                  </a:moveTo>
                  <a:cubicBezTo>
                    <a:pt x="7321" y="0"/>
                    <a:pt x="4802" y="944"/>
                    <a:pt x="2881" y="2835"/>
                  </a:cubicBezTo>
                  <a:cubicBezTo>
                    <a:pt x="-961" y="6616"/>
                    <a:pt x="-961" y="12749"/>
                    <a:pt x="2881" y="16530"/>
                  </a:cubicBezTo>
                  <a:cubicBezTo>
                    <a:pt x="4639" y="18260"/>
                    <a:pt x="6897" y="19188"/>
                    <a:pt x="9197" y="19335"/>
                  </a:cubicBezTo>
                  <a:cubicBezTo>
                    <a:pt x="8918" y="20157"/>
                    <a:pt x="8453" y="20930"/>
                    <a:pt x="7797" y="21600"/>
                  </a:cubicBezTo>
                  <a:cubicBezTo>
                    <a:pt x="8874" y="21508"/>
                    <a:pt x="9927" y="21069"/>
                    <a:pt x="10751" y="20282"/>
                  </a:cubicBezTo>
                  <a:cubicBezTo>
                    <a:pt x="11091" y="19958"/>
                    <a:pt x="11357" y="19595"/>
                    <a:pt x="11572" y="19211"/>
                  </a:cubicBezTo>
                  <a:cubicBezTo>
                    <a:pt x="13486" y="18876"/>
                    <a:pt x="15317" y="17986"/>
                    <a:pt x="16796" y="16530"/>
                  </a:cubicBezTo>
                  <a:cubicBezTo>
                    <a:pt x="20638" y="12749"/>
                    <a:pt x="20638" y="6616"/>
                    <a:pt x="16796" y="2835"/>
                  </a:cubicBezTo>
                  <a:cubicBezTo>
                    <a:pt x="14875" y="944"/>
                    <a:pt x="12356" y="0"/>
                    <a:pt x="9838" y="0"/>
                  </a:cubicBezTo>
                  <a:close/>
                  <a:moveTo>
                    <a:pt x="9838" y="3047"/>
                  </a:moveTo>
                  <a:cubicBezTo>
                    <a:pt x="11564" y="3047"/>
                    <a:pt x="13290" y="3694"/>
                    <a:pt x="14607" y="4990"/>
                  </a:cubicBezTo>
                  <a:cubicBezTo>
                    <a:pt x="17240" y="7581"/>
                    <a:pt x="17240" y="11784"/>
                    <a:pt x="14607" y="14375"/>
                  </a:cubicBezTo>
                  <a:cubicBezTo>
                    <a:pt x="11973" y="16967"/>
                    <a:pt x="7703" y="16967"/>
                    <a:pt x="5070" y="14375"/>
                  </a:cubicBezTo>
                  <a:cubicBezTo>
                    <a:pt x="2437" y="11784"/>
                    <a:pt x="2437" y="7581"/>
                    <a:pt x="5070" y="4990"/>
                  </a:cubicBezTo>
                  <a:cubicBezTo>
                    <a:pt x="6387" y="3694"/>
                    <a:pt x="8113" y="3047"/>
                    <a:pt x="9838" y="3047"/>
                  </a:cubicBezTo>
                  <a:close/>
                </a:path>
              </a:pathLst>
            </a:custGeom>
            <a:solidFill>
              <a:srgbClr val="D8C79E"/>
            </a:solidFill>
            <a:ln>
              <a:noFill/>
            </a:ln>
            <a:effectLst/>
          </p:spPr>
          <p:txBody>
            <a:bodyPr anchor="ctr"/>
            <a:lstStyle/>
            <a:p>
              <a:pPr algn="ctr"/>
              <a:endParaRPr sz="1867" dirty="0">
                <a:solidFill>
                  <a:schemeClr val="bg1">
                    <a:lumMod val="50000"/>
                  </a:schemeClr>
                </a:solidFill>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29" name="Freeform: Shape 13">
              <a:extLst>
                <a:ext uri="{FF2B5EF4-FFF2-40B4-BE49-F238E27FC236}">
                  <a16:creationId xmlns:a16="http://schemas.microsoft.com/office/drawing/2014/main" id="{E38473E1-37BF-98E4-EE40-BD2C63D5DE76}"/>
                </a:ext>
              </a:extLst>
            </p:cNvPr>
            <p:cNvSpPr>
              <a:spLocks/>
            </p:cNvSpPr>
            <p:nvPr/>
          </p:nvSpPr>
          <p:spPr bwMode="auto">
            <a:xfrm>
              <a:off x="897037" y="3604240"/>
              <a:ext cx="1569722" cy="3381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marL="0" lvl="0" algn="ctr"/>
              <a:r>
                <a:rPr lang="vi-VN" sz="2000" b="0" i="0" u="none" dirty="0">
                  <a:solidFill>
                    <a:srgbClr val="808080"/>
                  </a:solidFill>
                  <a:latin typeface="Montserrat SemiBold" panose="00000700000000000000" pitchFamily="2" charset="0"/>
                </a:rPr>
                <a:t>Sản phẩm đạt được</a:t>
              </a:r>
              <a:endParaRPr lang="en-US" sz="2000" b="0" i="0" u="none" dirty="0">
                <a:solidFill>
                  <a:srgbClr val="808080"/>
                </a:solidFill>
                <a:latin typeface="Montserrat SemiBold" panose="00000700000000000000" pitchFamily="2" charset="0"/>
              </a:endParaRPr>
            </a:p>
          </p:txBody>
        </p:sp>
      </p:grpSp>
    </p:spTree>
    <p:extLst>
      <p:ext uri="{BB962C8B-B14F-4D97-AF65-F5344CB8AC3E}">
        <p14:creationId xmlns:p14="http://schemas.microsoft.com/office/powerpoint/2010/main" val="1099949247"/>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randombar(horizontal)">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5177FEB8-DC8D-4C08-8586-D50834EBD2C6}"/>
              </a:ext>
            </a:extLst>
          </p:cNvPr>
          <p:cNvPicPr>
            <a:picLocks noChangeAspect="1"/>
          </p:cNvPicPr>
          <p:nvPr/>
        </p:nvPicPr>
        <p:blipFill>
          <a:blip r:embed="rId3">
            <a:extLst>
              <a:ext uri="{28A0092B-C50C-407E-A947-70E740481C1C}">
                <a14:useLocalDpi xmlns:a14="http://schemas.microsoft.com/office/drawing/2010/main" val="0"/>
              </a:ext>
            </a:extLst>
          </a:blip>
          <a:srcRect l="26154" r="26154"/>
          <a:stretch/>
        </p:blipFill>
        <p:spPr>
          <a:xfrm>
            <a:off x="0" y="0"/>
            <a:ext cx="5642264" cy="6858000"/>
          </a:xfrm>
          <a:custGeom>
            <a:avLst/>
            <a:gdLst>
              <a:gd name="connsiteX0" fmla="*/ 0 w 5642264"/>
              <a:gd name="connsiteY0" fmla="*/ 0 h 6858000"/>
              <a:gd name="connsiteX1" fmla="*/ 5642264 w 5642264"/>
              <a:gd name="connsiteY1" fmla="*/ 0 h 6858000"/>
              <a:gd name="connsiteX2" fmla="*/ 5642264 w 5642264"/>
              <a:gd name="connsiteY2" fmla="*/ 6858000 h 6858000"/>
              <a:gd name="connsiteX3" fmla="*/ 0 w 56422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42264" h="6858000">
                <a:moveTo>
                  <a:pt x="0" y="0"/>
                </a:moveTo>
                <a:lnTo>
                  <a:pt x="5642264" y="0"/>
                </a:lnTo>
                <a:lnTo>
                  <a:pt x="5642264" y="6858000"/>
                </a:lnTo>
                <a:lnTo>
                  <a:pt x="0" y="6858000"/>
                </a:lnTo>
                <a:close/>
              </a:path>
            </a:pathLst>
          </a:custGeom>
        </p:spPr>
      </p:pic>
      <p:sp>
        <p:nvSpPr>
          <p:cNvPr id="29" name="矩形 28">
            <a:extLst>
              <a:ext uri="{FF2B5EF4-FFF2-40B4-BE49-F238E27FC236}">
                <a16:creationId xmlns:a16="http://schemas.microsoft.com/office/drawing/2014/main" id="{2D39DB19-AE90-4EFA-B1E0-2A01491B546B}"/>
              </a:ext>
            </a:extLst>
          </p:cNvPr>
          <p:cNvSpPr/>
          <p:nvPr/>
        </p:nvSpPr>
        <p:spPr>
          <a:xfrm>
            <a:off x="2563091" y="1143000"/>
            <a:ext cx="8506691" cy="4572000"/>
          </a:xfrm>
          <a:prstGeom prst="rect">
            <a:avLst/>
          </a:prstGeom>
          <a:noFill/>
          <a:ln w="76200">
            <a:solidFill>
              <a:srgbClr val="C692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grpSp>
        <p:nvGrpSpPr>
          <p:cNvPr id="30" name="组合 29">
            <a:extLst>
              <a:ext uri="{FF2B5EF4-FFF2-40B4-BE49-F238E27FC236}">
                <a16:creationId xmlns:a16="http://schemas.microsoft.com/office/drawing/2014/main" id="{28036944-2ACA-44BC-A930-9CB4867331F0}"/>
              </a:ext>
            </a:extLst>
          </p:cNvPr>
          <p:cNvGrpSpPr/>
          <p:nvPr/>
        </p:nvGrpSpPr>
        <p:grpSpPr>
          <a:xfrm>
            <a:off x="4668981" y="2639291"/>
            <a:ext cx="2105891" cy="1579418"/>
            <a:chOff x="4668981" y="2729346"/>
            <a:chExt cx="2105891" cy="1579418"/>
          </a:xfrm>
          <a:solidFill>
            <a:srgbClr val="C6922F"/>
          </a:solidFill>
        </p:grpSpPr>
        <p:sp>
          <p:nvSpPr>
            <p:cNvPr id="31" name="矩形 30">
              <a:extLst>
                <a:ext uri="{FF2B5EF4-FFF2-40B4-BE49-F238E27FC236}">
                  <a16:creationId xmlns:a16="http://schemas.microsoft.com/office/drawing/2014/main" id="{D95B96A5-26EB-48DC-85FB-74CB9771AEB5}"/>
                </a:ext>
              </a:extLst>
            </p:cNvPr>
            <p:cNvSpPr/>
            <p:nvPr/>
          </p:nvSpPr>
          <p:spPr>
            <a:xfrm>
              <a:off x="4668981" y="2729346"/>
              <a:ext cx="2105891" cy="1579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32" name="文本框 31">
              <a:extLst>
                <a:ext uri="{FF2B5EF4-FFF2-40B4-BE49-F238E27FC236}">
                  <a16:creationId xmlns:a16="http://schemas.microsoft.com/office/drawing/2014/main" id="{B871F9E4-CE24-4308-B8FF-9280AC35C5C9}"/>
                </a:ext>
              </a:extLst>
            </p:cNvPr>
            <p:cNvSpPr txBox="1"/>
            <p:nvPr/>
          </p:nvSpPr>
          <p:spPr>
            <a:xfrm>
              <a:off x="5015344" y="2937162"/>
              <a:ext cx="1440873" cy="120032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altLang="zh-CN" sz="7200" b="1" i="0" u="none" strike="noStrike" kern="1200" cap="none" spc="0" normalizeH="0" baseline="0" noProof="0" dirty="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rPr>
                <a:t>01</a:t>
              </a:r>
              <a:endParaRPr kumimoji="0" lang="zh-CN" altLang="en-US" sz="7200" b="1" i="0" u="none" strike="noStrike" kern="1200" cap="none" spc="0" normalizeH="0" baseline="0" noProof="0" dirty="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grpSp>
      <p:sp>
        <p:nvSpPr>
          <p:cNvPr id="33" name="矩形 32" descr="e7d195523061f1c0cef09ac28eaae964ec9988a5cce77c8b8C1E4685C6E6B40CD7615480512384A61EE159C6FE0045D14B61E85D0A95589D558B81FFC809322ACC20DC2254D928200A3EA0841B8B1814D46540F92FDE0CC7D2E4FED8FEEFC6C9A68F4EFD8E967F607C3A4874F08B710D4B9EDAF2198A37174DB562817F68A467C4A8AF4E469EC69C">
            <a:extLst>
              <a:ext uri="{FF2B5EF4-FFF2-40B4-BE49-F238E27FC236}">
                <a16:creationId xmlns:a16="http://schemas.microsoft.com/office/drawing/2014/main" id="{205171C3-6E31-4EF4-8409-D7DF653AB889}"/>
              </a:ext>
            </a:extLst>
          </p:cNvPr>
          <p:cNvSpPr/>
          <p:nvPr/>
        </p:nvSpPr>
        <p:spPr>
          <a:xfrm>
            <a:off x="6495111" y="2847107"/>
            <a:ext cx="4771301" cy="1323439"/>
          </a:xfrm>
          <a:prstGeom prst="rect">
            <a:avLst/>
          </a:prstGeom>
        </p:spPr>
        <p:txBody>
          <a:bodyPr wrap="square">
            <a:spAutoFit/>
          </a:bodyPr>
          <a:lstStyle/>
          <a:p>
            <a:pPr marL="0" lvl="0" algn="ctr"/>
            <a:r>
              <a:rPr lang="vi-VN" sz="4000" dirty="0">
                <a:solidFill>
                  <a:srgbClr val="171616"/>
                </a:solidFill>
                <a:latin typeface="Montserrat SemiBold" panose="00000700000000000000" pitchFamily="2" charset="0"/>
              </a:rPr>
              <a:t>Phân chia </a:t>
            </a:r>
          </a:p>
          <a:p>
            <a:pPr marL="0" lvl="0" algn="ctr"/>
            <a:r>
              <a:rPr lang="vi-VN" sz="4000" dirty="0">
                <a:solidFill>
                  <a:srgbClr val="171616"/>
                </a:solidFill>
                <a:latin typeface="Montserrat SemiBold" panose="00000700000000000000" pitchFamily="2" charset="0"/>
              </a:rPr>
              <a:t>công việc</a:t>
            </a:r>
            <a:endParaRPr lang="en-US" sz="4000" b="0" i="0" u="none" dirty="0">
              <a:solidFill>
                <a:srgbClr val="171616"/>
              </a:solidFill>
              <a:latin typeface="Montserrat SemiBold" panose="00000700000000000000" pitchFamily="2" charset="0"/>
            </a:endParaRPr>
          </a:p>
        </p:txBody>
      </p:sp>
    </p:spTree>
    <p:extLst>
      <p:ext uri="{BB962C8B-B14F-4D97-AF65-F5344CB8AC3E}">
        <p14:creationId xmlns:p14="http://schemas.microsoft.com/office/powerpoint/2010/main" val="1545229590"/>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randombar(horizontal)">
                                      <p:cBhvr>
                                        <p:cTn id="11" dur="500"/>
                                        <p:tgtEl>
                                          <p:spTgt spid="30"/>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7FB6494B-95FA-4092-90AC-D0BE1C399FB6}"/>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marL="0" lvl="0" algn="ctr">
              <a:lnSpc>
                <a:spcPct val="90000"/>
              </a:lnSpc>
              <a:spcBef>
                <a:spcPct val="0"/>
              </a:spcBef>
              <a:spcAft>
                <a:spcPts val="600"/>
              </a:spcAft>
            </a:pPr>
            <a:r>
              <a:rPr lang="en-US" sz="6600" kern="1200" dirty="0" err="1">
                <a:solidFill>
                  <a:schemeClr val="tx1"/>
                </a:solidFill>
                <a:latin typeface="+mj-lt"/>
                <a:ea typeface="+mj-ea"/>
                <a:cs typeface="+mj-cs"/>
              </a:rPr>
              <a:t>Phân</a:t>
            </a:r>
            <a:r>
              <a:rPr lang="en-US" sz="6600" kern="1200" dirty="0">
                <a:solidFill>
                  <a:schemeClr val="tx1"/>
                </a:solidFill>
                <a:latin typeface="+mj-lt"/>
                <a:ea typeface="+mj-ea"/>
                <a:cs typeface="+mj-cs"/>
              </a:rPr>
              <a:t> chia </a:t>
            </a:r>
            <a:r>
              <a:rPr lang="en-US" sz="6600" kern="1200" dirty="0" err="1">
                <a:solidFill>
                  <a:schemeClr val="tx1"/>
                </a:solidFill>
                <a:latin typeface="+mj-lt"/>
                <a:ea typeface="+mj-ea"/>
                <a:cs typeface="+mj-cs"/>
              </a:rPr>
              <a:t>công</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việc</a:t>
            </a:r>
            <a:endParaRPr lang="en-US" sz="6600" b="0" i="0" u="none" kern="1200" dirty="0">
              <a:solidFill>
                <a:schemeClr val="tx1"/>
              </a:solidFill>
              <a:latin typeface="+mj-lt"/>
              <a:ea typeface="+mj-ea"/>
              <a:cs typeface="+mj-cs"/>
            </a:endParaRPr>
          </a:p>
        </p:txBody>
      </p:sp>
      <p:sp>
        <p:nvSpPr>
          <p:cNvPr id="3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8CD7A021-64FF-4072-8866-B26599F556A3}"/>
              </a:ext>
            </a:extLst>
          </p:cNvPr>
          <p:cNvSpPr/>
          <p:nvPr/>
        </p:nvSpPr>
        <p:spPr>
          <a:xfrm>
            <a:off x="1188570" y="775836"/>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graphicFrame>
        <p:nvGraphicFramePr>
          <p:cNvPr id="5" name="Table 4">
            <a:extLst>
              <a:ext uri="{FF2B5EF4-FFF2-40B4-BE49-F238E27FC236}">
                <a16:creationId xmlns:a16="http://schemas.microsoft.com/office/drawing/2014/main" id="{EF93D2C3-0BC6-4699-BE5C-654A81BFEC6C}"/>
              </a:ext>
            </a:extLst>
          </p:cNvPr>
          <p:cNvGraphicFramePr>
            <a:graphicFrameLocks noGrp="1"/>
          </p:cNvGraphicFramePr>
          <p:nvPr>
            <p:extLst>
              <p:ext uri="{D42A27DB-BD31-4B8C-83A1-F6EECF244321}">
                <p14:modId xmlns:p14="http://schemas.microsoft.com/office/powerpoint/2010/main" val="2908576261"/>
              </p:ext>
            </p:extLst>
          </p:nvPr>
        </p:nvGraphicFramePr>
        <p:xfrm>
          <a:off x="319263" y="2403251"/>
          <a:ext cx="11548875" cy="3803240"/>
        </p:xfrm>
        <a:graphic>
          <a:graphicData uri="http://schemas.openxmlformats.org/drawingml/2006/table">
            <a:tbl>
              <a:tblPr firstRow="1" bandRow="1">
                <a:tableStyleId>{5C22544A-7EE6-4342-B048-85BDC9FD1C3A}</a:tableStyleId>
              </a:tblPr>
              <a:tblGrid>
                <a:gridCol w="517280">
                  <a:extLst>
                    <a:ext uri="{9D8B030D-6E8A-4147-A177-3AD203B41FA5}">
                      <a16:colId xmlns:a16="http://schemas.microsoft.com/office/drawing/2014/main" val="224626664"/>
                    </a:ext>
                  </a:extLst>
                </a:gridCol>
                <a:gridCol w="1832441">
                  <a:extLst>
                    <a:ext uri="{9D8B030D-6E8A-4147-A177-3AD203B41FA5}">
                      <a16:colId xmlns:a16="http://schemas.microsoft.com/office/drawing/2014/main" val="3377969802"/>
                    </a:ext>
                  </a:extLst>
                </a:gridCol>
                <a:gridCol w="3183596">
                  <a:extLst>
                    <a:ext uri="{9D8B030D-6E8A-4147-A177-3AD203B41FA5}">
                      <a16:colId xmlns:a16="http://schemas.microsoft.com/office/drawing/2014/main" val="419728782"/>
                    </a:ext>
                  </a:extLst>
                </a:gridCol>
                <a:gridCol w="5188177">
                  <a:extLst>
                    <a:ext uri="{9D8B030D-6E8A-4147-A177-3AD203B41FA5}">
                      <a16:colId xmlns:a16="http://schemas.microsoft.com/office/drawing/2014/main" val="1459222879"/>
                    </a:ext>
                  </a:extLst>
                </a:gridCol>
                <a:gridCol w="827381">
                  <a:extLst>
                    <a:ext uri="{9D8B030D-6E8A-4147-A177-3AD203B41FA5}">
                      <a16:colId xmlns:a16="http://schemas.microsoft.com/office/drawing/2014/main" val="1287187345"/>
                    </a:ext>
                  </a:extLst>
                </a:gridCol>
              </a:tblGrid>
              <a:tr h="586018">
                <a:tc>
                  <a:txBody>
                    <a:bodyPr/>
                    <a:lstStyle/>
                    <a:p>
                      <a:pPr fontAlgn="t"/>
                      <a:endParaRPr lang="vi-VN" sz="1700">
                        <a:effectLst/>
                      </a:endParaRPr>
                    </a:p>
                    <a:p>
                      <a:pPr algn="ctr" rtl="0" fontAlgn="base"/>
                      <a:r>
                        <a:rPr lang="vi-VN" sz="1400" b="0">
                          <a:effectLst/>
                        </a:rPr>
                        <a:t>TT </a:t>
                      </a:r>
                      <a:endParaRPr lang="vi-VN" sz="1700" b="0" i="0">
                        <a:effectLst/>
                      </a:endParaRPr>
                    </a:p>
                  </a:txBody>
                  <a:tcPr marL="43784" marR="43784" marT="21892" marB="21892"/>
                </a:tc>
                <a:tc>
                  <a:txBody>
                    <a:bodyPr/>
                    <a:lstStyle/>
                    <a:p>
                      <a:pPr fontAlgn="t"/>
                      <a:endParaRPr lang="vi-VN" sz="1700">
                        <a:effectLst/>
                      </a:endParaRPr>
                    </a:p>
                    <a:p>
                      <a:pPr algn="ctr" rtl="0" fontAlgn="base"/>
                      <a:r>
                        <a:rPr lang="vi-VN" sz="1400" b="0">
                          <a:effectLst/>
                        </a:rPr>
                        <a:t>Họ và tên </a:t>
                      </a:r>
                      <a:endParaRPr lang="vi-VN" sz="1700" b="0" i="0">
                        <a:effectLst/>
                      </a:endParaRPr>
                    </a:p>
                  </a:txBody>
                  <a:tcPr marL="43784" marR="43784" marT="21892" marB="21892"/>
                </a:tc>
                <a:tc>
                  <a:txBody>
                    <a:bodyPr/>
                    <a:lstStyle/>
                    <a:p>
                      <a:pPr fontAlgn="t"/>
                      <a:endParaRPr lang="vi-VN" sz="1700">
                        <a:effectLst/>
                      </a:endParaRPr>
                    </a:p>
                    <a:p>
                      <a:pPr algn="ctr" rtl="0" fontAlgn="base"/>
                      <a:r>
                        <a:rPr lang="vi-VN" sz="1400" b="0">
                          <a:effectLst/>
                        </a:rPr>
                        <a:t>Đơn vị công tác và lĩnh vực chuyên môn </a:t>
                      </a:r>
                      <a:endParaRPr lang="vi-VN" sz="1700" b="0" i="0">
                        <a:effectLst/>
                      </a:endParaRPr>
                    </a:p>
                  </a:txBody>
                  <a:tcPr marL="43784" marR="43784" marT="21892" marB="21892"/>
                </a:tc>
                <a:tc>
                  <a:txBody>
                    <a:bodyPr/>
                    <a:lstStyle/>
                    <a:p>
                      <a:pPr fontAlgn="t"/>
                      <a:endParaRPr lang="vi-VN" sz="1700" dirty="0">
                        <a:effectLst/>
                      </a:endParaRPr>
                    </a:p>
                    <a:p>
                      <a:pPr algn="ctr" rtl="0" fontAlgn="base"/>
                      <a:r>
                        <a:rPr lang="vi-VN" sz="1400" b="0" dirty="0">
                          <a:effectLst/>
                        </a:rPr>
                        <a:t>Nội dung nghiên cứu cụ thể   được giao </a:t>
                      </a:r>
                      <a:endParaRPr lang="vi-VN" sz="1700" b="0" i="0" dirty="0">
                        <a:effectLst/>
                      </a:endParaRPr>
                    </a:p>
                  </a:txBody>
                  <a:tcPr marL="43784" marR="43784" marT="21892" marB="21892"/>
                </a:tc>
                <a:tc>
                  <a:txBody>
                    <a:bodyPr/>
                    <a:lstStyle/>
                    <a:p>
                      <a:pPr fontAlgn="t"/>
                      <a:endParaRPr lang="vi-VN" sz="1700">
                        <a:effectLst/>
                      </a:endParaRPr>
                    </a:p>
                    <a:p>
                      <a:pPr algn="ctr" rtl="0" fontAlgn="base"/>
                      <a:r>
                        <a:rPr lang="vi-VN" sz="1400" b="0">
                          <a:effectLst/>
                        </a:rPr>
                        <a:t>Chữ ký </a:t>
                      </a:r>
                      <a:endParaRPr lang="vi-VN" sz="1700" b="0" i="0">
                        <a:effectLst/>
                      </a:endParaRPr>
                    </a:p>
                  </a:txBody>
                  <a:tcPr marL="43784" marR="43784" marT="21892" marB="21892"/>
                </a:tc>
                <a:extLst>
                  <a:ext uri="{0D108BD9-81ED-4DB2-BD59-A6C34878D82A}">
                    <a16:rowId xmlns:a16="http://schemas.microsoft.com/office/drawing/2014/main" val="1883137234"/>
                  </a:ext>
                </a:extLst>
              </a:tr>
              <a:tr h="586018">
                <a:tc>
                  <a:txBody>
                    <a:bodyPr/>
                    <a:lstStyle/>
                    <a:p>
                      <a:pPr fontAlgn="t"/>
                      <a:endParaRPr lang="vi-VN" sz="1700">
                        <a:effectLst/>
                      </a:endParaRPr>
                    </a:p>
                    <a:p>
                      <a:pPr algn="ctr" rtl="0" fontAlgn="base"/>
                      <a:r>
                        <a:rPr lang="vi-VN" sz="1400" b="0">
                          <a:effectLst/>
                        </a:rPr>
                        <a:t>1 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Nguyễn Trường An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Công nghệ phần mềm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Thiết kế cơ sở dữ liệu, kết nối database,thiết kế giao diện trang chính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 </a:t>
                      </a:r>
                      <a:endParaRPr lang="vi-VN" sz="1700" b="0" i="0">
                        <a:effectLst/>
                      </a:endParaRPr>
                    </a:p>
                  </a:txBody>
                  <a:tcPr marL="43784" marR="43784" marT="21892" marB="21892"/>
                </a:tc>
                <a:extLst>
                  <a:ext uri="{0D108BD9-81ED-4DB2-BD59-A6C34878D82A}">
                    <a16:rowId xmlns:a16="http://schemas.microsoft.com/office/drawing/2014/main" val="3503834338"/>
                  </a:ext>
                </a:extLst>
              </a:tr>
              <a:tr h="586018">
                <a:tc>
                  <a:txBody>
                    <a:bodyPr/>
                    <a:lstStyle/>
                    <a:p>
                      <a:pPr fontAlgn="t"/>
                      <a:endParaRPr lang="vi-VN" sz="1700">
                        <a:effectLst/>
                      </a:endParaRPr>
                    </a:p>
                    <a:p>
                      <a:pPr algn="ctr" rtl="0" fontAlgn="base"/>
                      <a:r>
                        <a:rPr lang="vi-VN" sz="1400" b="0">
                          <a:effectLst/>
                        </a:rPr>
                        <a:t>2 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Lê Anh Tuấn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Công nghệ phần mềm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Thiết kế giao diện chức năng bán hàng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 </a:t>
                      </a:r>
                      <a:endParaRPr lang="vi-VN" sz="1700" b="0" i="0">
                        <a:effectLst/>
                      </a:endParaRPr>
                    </a:p>
                  </a:txBody>
                  <a:tcPr marL="43784" marR="43784" marT="21892" marB="21892"/>
                </a:tc>
                <a:extLst>
                  <a:ext uri="{0D108BD9-81ED-4DB2-BD59-A6C34878D82A}">
                    <a16:rowId xmlns:a16="http://schemas.microsoft.com/office/drawing/2014/main" val="4260771422"/>
                  </a:ext>
                </a:extLst>
              </a:tr>
              <a:tr h="586018">
                <a:tc>
                  <a:txBody>
                    <a:bodyPr/>
                    <a:lstStyle/>
                    <a:p>
                      <a:pPr fontAlgn="t"/>
                      <a:endParaRPr lang="vi-VN" sz="1700">
                        <a:effectLst/>
                      </a:endParaRPr>
                    </a:p>
                    <a:p>
                      <a:pPr algn="ctr" rtl="0" fontAlgn="base"/>
                      <a:r>
                        <a:rPr lang="vi-VN" sz="1400" b="0">
                          <a:effectLst/>
                        </a:rPr>
                        <a:t>3 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Nguyễn Trung Thành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Công nghệ phần mềm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Thiết kế giao diện chức năng quản lí nhân viên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 </a:t>
                      </a:r>
                      <a:endParaRPr lang="vi-VN" sz="1700" b="0" i="0">
                        <a:effectLst/>
                      </a:endParaRPr>
                    </a:p>
                  </a:txBody>
                  <a:tcPr marL="43784" marR="43784" marT="21892" marB="21892"/>
                </a:tc>
                <a:extLst>
                  <a:ext uri="{0D108BD9-81ED-4DB2-BD59-A6C34878D82A}">
                    <a16:rowId xmlns:a16="http://schemas.microsoft.com/office/drawing/2014/main" val="463659149"/>
                  </a:ext>
                </a:extLst>
              </a:tr>
              <a:tr h="586018">
                <a:tc>
                  <a:txBody>
                    <a:bodyPr/>
                    <a:lstStyle/>
                    <a:p>
                      <a:pPr fontAlgn="t"/>
                      <a:endParaRPr lang="vi-VN" sz="1700">
                        <a:effectLst/>
                      </a:endParaRPr>
                    </a:p>
                    <a:p>
                      <a:pPr algn="ctr" rtl="0" fontAlgn="base"/>
                      <a:r>
                        <a:rPr lang="vi-VN" sz="1400" b="0">
                          <a:effectLst/>
                        </a:rPr>
                        <a:t>4 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Nguyễn Hữu Hiếu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Công nghệ phần mềm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Thông kê báo cáo, thiét kế khu bàn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 </a:t>
                      </a:r>
                      <a:endParaRPr lang="vi-VN" sz="1700" b="0" i="0">
                        <a:effectLst/>
                      </a:endParaRPr>
                    </a:p>
                  </a:txBody>
                  <a:tcPr marL="43784" marR="43784" marT="21892" marB="21892"/>
                </a:tc>
                <a:extLst>
                  <a:ext uri="{0D108BD9-81ED-4DB2-BD59-A6C34878D82A}">
                    <a16:rowId xmlns:a16="http://schemas.microsoft.com/office/drawing/2014/main" val="4258519452"/>
                  </a:ext>
                </a:extLst>
              </a:tr>
              <a:tr h="586018">
                <a:tc>
                  <a:txBody>
                    <a:bodyPr/>
                    <a:lstStyle/>
                    <a:p>
                      <a:pPr fontAlgn="t"/>
                      <a:endParaRPr lang="vi-VN" sz="1700">
                        <a:effectLst/>
                      </a:endParaRPr>
                    </a:p>
                    <a:p>
                      <a:pPr algn="ctr" rtl="0" fontAlgn="base"/>
                      <a:r>
                        <a:rPr lang="vi-VN" sz="1400" b="0">
                          <a:effectLst/>
                        </a:rPr>
                        <a:t>5 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Trần Quang Hà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Công nghệ phần mềm  </a:t>
                      </a:r>
                      <a:endParaRPr lang="vi-VN" sz="1700" b="0" i="0">
                        <a:effectLst/>
                      </a:endParaRPr>
                    </a:p>
                  </a:txBody>
                  <a:tcPr marL="43784" marR="43784" marT="21892" marB="21892"/>
                </a:tc>
                <a:tc>
                  <a:txBody>
                    <a:bodyPr/>
                    <a:lstStyle/>
                    <a:p>
                      <a:pPr fontAlgn="t"/>
                      <a:endParaRPr lang="vi-VN" sz="1700">
                        <a:effectLst/>
                      </a:endParaRPr>
                    </a:p>
                    <a:p>
                      <a:pPr algn="l" rtl="0" fontAlgn="base"/>
                      <a:r>
                        <a:rPr lang="vi-VN" sz="1400" b="0">
                          <a:effectLst/>
                        </a:rPr>
                        <a:t>Thiết kế giao diện chức năng quản lí menu </a:t>
                      </a:r>
                      <a:endParaRPr lang="vi-VN" sz="1700" b="0" i="0">
                        <a:effectLst/>
                      </a:endParaRPr>
                    </a:p>
                  </a:txBody>
                  <a:tcPr marL="43784" marR="43784" marT="21892" marB="21892"/>
                </a:tc>
                <a:tc>
                  <a:txBody>
                    <a:bodyPr/>
                    <a:lstStyle/>
                    <a:p>
                      <a:pPr fontAlgn="t"/>
                      <a:endParaRPr lang="vi-VN" sz="1700" dirty="0">
                        <a:effectLst/>
                      </a:endParaRPr>
                    </a:p>
                    <a:p>
                      <a:pPr algn="l" rtl="0" fontAlgn="base"/>
                      <a:r>
                        <a:rPr lang="vi-VN" sz="1400" b="0" dirty="0">
                          <a:effectLst/>
                        </a:rPr>
                        <a:t> </a:t>
                      </a:r>
                      <a:endParaRPr lang="vi-VN" sz="1700" b="0" i="0" dirty="0">
                        <a:effectLst/>
                      </a:endParaRPr>
                    </a:p>
                  </a:txBody>
                  <a:tcPr marL="43784" marR="43784" marT="21892" marB="21892"/>
                </a:tc>
                <a:extLst>
                  <a:ext uri="{0D108BD9-81ED-4DB2-BD59-A6C34878D82A}">
                    <a16:rowId xmlns:a16="http://schemas.microsoft.com/office/drawing/2014/main" val="390776386"/>
                  </a:ext>
                </a:extLst>
              </a:tr>
            </a:tbl>
          </a:graphicData>
        </a:graphic>
      </p:graphicFrame>
    </p:spTree>
    <p:extLst>
      <p:ext uri="{BB962C8B-B14F-4D97-AF65-F5344CB8AC3E}">
        <p14:creationId xmlns:p14="http://schemas.microsoft.com/office/powerpoint/2010/main" val="3776467164"/>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5177FEB8-DC8D-4C08-8586-D50834EBD2C6}"/>
              </a:ext>
            </a:extLst>
          </p:cNvPr>
          <p:cNvPicPr>
            <a:picLocks noChangeAspect="1"/>
          </p:cNvPicPr>
          <p:nvPr/>
        </p:nvPicPr>
        <p:blipFill>
          <a:blip r:embed="rId3">
            <a:extLst>
              <a:ext uri="{28A0092B-C50C-407E-A947-70E740481C1C}">
                <a14:useLocalDpi xmlns:a14="http://schemas.microsoft.com/office/drawing/2010/main" val="0"/>
              </a:ext>
            </a:extLst>
          </a:blip>
          <a:srcRect l="26154" r="26154"/>
          <a:stretch/>
        </p:blipFill>
        <p:spPr>
          <a:xfrm>
            <a:off x="0" y="0"/>
            <a:ext cx="5642264" cy="6858000"/>
          </a:xfrm>
          <a:custGeom>
            <a:avLst/>
            <a:gdLst>
              <a:gd name="connsiteX0" fmla="*/ 0 w 5642264"/>
              <a:gd name="connsiteY0" fmla="*/ 0 h 6858000"/>
              <a:gd name="connsiteX1" fmla="*/ 5642264 w 5642264"/>
              <a:gd name="connsiteY1" fmla="*/ 0 h 6858000"/>
              <a:gd name="connsiteX2" fmla="*/ 5642264 w 5642264"/>
              <a:gd name="connsiteY2" fmla="*/ 6858000 h 6858000"/>
              <a:gd name="connsiteX3" fmla="*/ 0 w 56422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42264" h="6858000">
                <a:moveTo>
                  <a:pt x="0" y="0"/>
                </a:moveTo>
                <a:lnTo>
                  <a:pt x="5642264" y="0"/>
                </a:lnTo>
                <a:lnTo>
                  <a:pt x="5642264" y="6858000"/>
                </a:lnTo>
                <a:lnTo>
                  <a:pt x="0" y="6858000"/>
                </a:lnTo>
                <a:close/>
              </a:path>
            </a:pathLst>
          </a:custGeom>
        </p:spPr>
      </p:pic>
      <p:sp>
        <p:nvSpPr>
          <p:cNvPr id="29" name="矩形 28">
            <a:extLst>
              <a:ext uri="{FF2B5EF4-FFF2-40B4-BE49-F238E27FC236}">
                <a16:creationId xmlns:a16="http://schemas.microsoft.com/office/drawing/2014/main" id="{2D39DB19-AE90-4EFA-B1E0-2A01491B546B}"/>
              </a:ext>
            </a:extLst>
          </p:cNvPr>
          <p:cNvSpPr/>
          <p:nvPr/>
        </p:nvSpPr>
        <p:spPr>
          <a:xfrm>
            <a:off x="2563091" y="1143000"/>
            <a:ext cx="8506691" cy="4572000"/>
          </a:xfrm>
          <a:prstGeom prst="rect">
            <a:avLst/>
          </a:prstGeom>
          <a:noFill/>
          <a:ln w="76200">
            <a:solidFill>
              <a:srgbClr val="C692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grpSp>
        <p:nvGrpSpPr>
          <p:cNvPr id="30" name="组合 29">
            <a:extLst>
              <a:ext uri="{FF2B5EF4-FFF2-40B4-BE49-F238E27FC236}">
                <a16:creationId xmlns:a16="http://schemas.microsoft.com/office/drawing/2014/main" id="{28036944-2ACA-44BC-A930-9CB4867331F0}"/>
              </a:ext>
            </a:extLst>
          </p:cNvPr>
          <p:cNvGrpSpPr/>
          <p:nvPr/>
        </p:nvGrpSpPr>
        <p:grpSpPr>
          <a:xfrm>
            <a:off x="4589318" y="2657562"/>
            <a:ext cx="2105891" cy="1579418"/>
            <a:chOff x="4577052" y="2747617"/>
            <a:chExt cx="2105891" cy="1579418"/>
          </a:xfrm>
          <a:solidFill>
            <a:srgbClr val="C6922F"/>
          </a:solidFill>
        </p:grpSpPr>
        <p:sp>
          <p:nvSpPr>
            <p:cNvPr id="31" name="矩形 30">
              <a:extLst>
                <a:ext uri="{FF2B5EF4-FFF2-40B4-BE49-F238E27FC236}">
                  <a16:creationId xmlns:a16="http://schemas.microsoft.com/office/drawing/2014/main" id="{D95B96A5-26EB-48DC-85FB-74CB9771AEB5}"/>
                </a:ext>
              </a:extLst>
            </p:cNvPr>
            <p:cNvSpPr/>
            <p:nvPr/>
          </p:nvSpPr>
          <p:spPr>
            <a:xfrm>
              <a:off x="4577052" y="2747617"/>
              <a:ext cx="2105891" cy="1579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32" name="文本框 31">
              <a:extLst>
                <a:ext uri="{FF2B5EF4-FFF2-40B4-BE49-F238E27FC236}">
                  <a16:creationId xmlns:a16="http://schemas.microsoft.com/office/drawing/2014/main" id="{B871F9E4-CE24-4308-B8FF-9280AC35C5C9}"/>
                </a:ext>
              </a:extLst>
            </p:cNvPr>
            <p:cNvSpPr txBox="1"/>
            <p:nvPr/>
          </p:nvSpPr>
          <p:spPr>
            <a:xfrm>
              <a:off x="5015344" y="2937162"/>
              <a:ext cx="1440873" cy="120032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altLang="zh-CN" sz="7200" b="1" i="0" u="none" strike="noStrike" kern="1200" cap="none" spc="0" normalizeH="0" baseline="0" noProof="0" dirty="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rPr>
                <a:t>02</a:t>
              </a:r>
              <a:endParaRPr kumimoji="0" lang="zh-CN" altLang="en-US" sz="7200" b="1" i="0" u="none" strike="noStrike" kern="1200" cap="none" spc="0" normalizeH="0" baseline="0" noProof="0" dirty="0">
                <a:ln>
                  <a:noFill/>
                </a:ln>
                <a:solidFill>
                  <a:prstClr val="white"/>
                </a:solidFill>
                <a:effectLst/>
                <a:uLnTx/>
                <a:uFillTx/>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grpSp>
      <p:sp>
        <p:nvSpPr>
          <p:cNvPr id="33" name="矩形 32" descr="e7d195523061f1c0cef09ac28eaae964ec9988a5cce77c8b8C1E4685C6E6B40CD7615480512384A61EE159C6FE0045D14B61E85D0A95589D558B81FFC809322ACC20DC2254D928200A3EA0841B8B1814D46540F92FDE0CC7D2E4FED8FEEFC6C9A68F4EFD8E967F607C3A4874F08B710D4B9EDAF2198A37174DB562817F68A467C4A8AF4E469EC69C">
            <a:extLst>
              <a:ext uri="{FF2B5EF4-FFF2-40B4-BE49-F238E27FC236}">
                <a16:creationId xmlns:a16="http://schemas.microsoft.com/office/drawing/2014/main" id="{205171C3-6E31-4EF4-8409-D7DF653AB889}"/>
              </a:ext>
            </a:extLst>
          </p:cNvPr>
          <p:cNvSpPr/>
          <p:nvPr/>
        </p:nvSpPr>
        <p:spPr>
          <a:xfrm>
            <a:off x="6411844" y="2847107"/>
            <a:ext cx="4771301" cy="1323439"/>
          </a:xfrm>
          <a:prstGeom prst="rect">
            <a:avLst/>
          </a:prstGeom>
        </p:spPr>
        <p:txBody>
          <a:bodyPr wrap="square">
            <a:spAutoFit/>
          </a:bodyPr>
          <a:lstStyle/>
          <a:p>
            <a:pPr marL="0" lvl="0" algn="ctr"/>
            <a:r>
              <a:rPr lang="vi-VN" sz="4000" dirty="0">
                <a:solidFill>
                  <a:srgbClr val="171616"/>
                </a:solidFill>
                <a:latin typeface="Montserrat SemiBold" panose="00000700000000000000" pitchFamily="2" charset="0"/>
              </a:rPr>
              <a:t>Kế hoạch </a:t>
            </a:r>
          </a:p>
          <a:p>
            <a:pPr marL="0" lvl="0" algn="ctr"/>
            <a:r>
              <a:rPr lang="vi-VN" sz="4000" dirty="0">
                <a:solidFill>
                  <a:srgbClr val="171616"/>
                </a:solidFill>
                <a:latin typeface="Montserrat SemiBold" panose="00000700000000000000" pitchFamily="2" charset="0"/>
              </a:rPr>
              <a:t>thực hiện </a:t>
            </a:r>
            <a:endParaRPr lang="en-US" sz="4000" b="0" i="0" u="none" dirty="0">
              <a:solidFill>
                <a:srgbClr val="171616"/>
              </a:solidFill>
              <a:latin typeface="Montserrat SemiBold" panose="00000700000000000000" pitchFamily="2" charset="0"/>
            </a:endParaRPr>
          </a:p>
        </p:txBody>
      </p:sp>
    </p:spTree>
    <p:extLst>
      <p:ext uri="{BB962C8B-B14F-4D97-AF65-F5344CB8AC3E}">
        <p14:creationId xmlns:p14="http://schemas.microsoft.com/office/powerpoint/2010/main" val="4242137561"/>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randombar(horizontal)">
                                      <p:cBhvr>
                                        <p:cTn id="11" dur="500"/>
                                        <p:tgtEl>
                                          <p:spTgt spid="30"/>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FB6494B-95FA-4092-90AC-D0BE1C399FB6}"/>
              </a:ext>
            </a:extLst>
          </p:cNvPr>
          <p:cNvSpPr txBox="1"/>
          <p:nvPr/>
        </p:nvSpPr>
        <p:spPr>
          <a:xfrm>
            <a:off x="1143073" y="465058"/>
            <a:ext cx="3554241" cy="584775"/>
          </a:xfrm>
          <a:prstGeom prst="rect">
            <a:avLst/>
          </a:prstGeom>
          <a:noFill/>
        </p:spPr>
        <p:txBody>
          <a:bodyPr wrap="square" rtlCol="0">
            <a:spAutoFit/>
          </a:bodyPr>
          <a:lstStyle/>
          <a:p>
            <a:pPr marL="0" lvl="0" algn="l"/>
            <a:r>
              <a:rPr lang="vi-VN" sz="3200" b="0" i="0" u="none" dirty="0">
                <a:solidFill>
                  <a:srgbClr val="000000"/>
                </a:solidFill>
                <a:latin typeface="Montserrat SemiBold" panose="00000700000000000000" pitchFamily="2" charset="0"/>
              </a:rPr>
              <a:t>Mục tiêu đề tài</a:t>
            </a:r>
            <a:endParaRPr lang="en-US" sz="3200" b="0" i="0" u="none" dirty="0">
              <a:solidFill>
                <a:srgbClr val="000000"/>
              </a:solidFill>
              <a:latin typeface="Montserrat SemiBold" panose="00000700000000000000" pitchFamily="2" charset="0"/>
            </a:endParaRPr>
          </a:p>
        </p:txBody>
      </p:sp>
      <p:sp>
        <p:nvSpPr>
          <p:cNvPr id="32" name="矩形 31">
            <a:extLst>
              <a:ext uri="{FF2B5EF4-FFF2-40B4-BE49-F238E27FC236}">
                <a16:creationId xmlns:a16="http://schemas.microsoft.com/office/drawing/2014/main" id="{8CD7A021-64FF-4072-8866-B26599F556A3}"/>
              </a:ext>
            </a:extLst>
          </p:cNvPr>
          <p:cNvSpPr/>
          <p:nvPr/>
        </p:nvSpPr>
        <p:spPr>
          <a:xfrm>
            <a:off x="596900" y="4913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pic>
        <p:nvPicPr>
          <p:cNvPr id="2" name="Picture 32" descr="Logo-Hoc-Vien-Nong-Nghiep-Viet-Nam-VNUA.png">
            <a:extLst>
              <a:ext uri="{FF2B5EF4-FFF2-40B4-BE49-F238E27FC236}">
                <a16:creationId xmlns:a16="http://schemas.microsoft.com/office/drawing/2014/main" id="{E28A32CE-7371-BFEA-16F1-43890D2C2D94}"/>
              </a:ext>
            </a:extLst>
          </p:cNvPr>
          <p:cNvPicPr>
            <a:picLocks noChangeAspect="1"/>
          </p:cNvPicPr>
          <p:nvPr/>
        </p:nvPicPr>
        <p:blipFill>
          <a:blip r:embed="rId3" cstate="print"/>
          <a:stretch>
            <a:fillRect/>
          </a:stretch>
        </p:blipFill>
        <p:spPr>
          <a:xfrm>
            <a:off x="11228193" y="162132"/>
            <a:ext cx="733813" cy="733813"/>
          </a:xfrm>
          <a:prstGeom prst="rect">
            <a:avLst/>
          </a:prstGeom>
        </p:spPr>
      </p:pic>
      <p:sp>
        <p:nvSpPr>
          <p:cNvPr id="3" name="文本框 30">
            <a:extLst>
              <a:ext uri="{FF2B5EF4-FFF2-40B4-BE49-F238E27FC236}">
                <a16:creationId xmlns:a16="http://schemas.microsoft.com/office/drawing/2014/main" id="{025696B0-D7E3-3E8A-4A22-34CA0B46A6F4}"/>
              </a:ext>
            </a:extLst>
          </p:cNvPr>
          <p:cNvSpPr txBox="1"/>
          <p:nvPr/>
        </p:nvSpPr>
        <p:spPr>
          <a:xfrm>
            <a:off x="596900" y="1084598"/>
            <a:ext cx="10631293" cy="4832092"/>
          </a:xfrm>
          <a:prstGeom prst="rect">
            <a:avLst/>
          </a:prstGeom>
          <a:noFill/>
        </p:spPr>
        <p:txBody>
          <a:bodyPr wrap="square" rtlCol="0">
            <a:spAutoFit/>
          </a:bodyPr>
          <a:lstStyle/>
          <a:p>
            <a:pPr algn="l" rtl="0" fontAlgn="base"/>
            <a:r>
              <a:rPr lang="vi-VN" sz="1600" b="1" i="1" u="sng" dirty="0">
                <a:solidFill>
                  <a:srgbClr val="000000"/>
                </a:solidFill>
                <a:effectLst/>
                <a:latin typeface="Montserrat SemiBold" panose="00000700000000000000" pitchFamily="2" charset="-93"/>
              </a:rPr>
              <a:t>- </a:t>
            </a:r>
            <a:r>
              <a:rPr lang="vi-VN" sz="1600" b="1" i="1" u="sng" dirty="0">
                <a:solidFill>
                  <a:srgbClr val="1F1F1F"/>
                </a:solidFill>
                <a:effectLst/>
                <a:latin typeface="Montserrat SemiBold" panose="00000700000000000000" pitchFamily="2" charset="-93"/>
              </a:rPr>
              <a:t>Mục tiêu nghiên cứu đề tài quản lý quán coffee có thể được chia thành 2 nhóm chính: </a:t>
            </a:r>
            <a:endParaRPr lang="vi-VN" sz="1600" b="1" i="1" u="sng" dirty="0">
              <a:solidFill>
                <a:srgbClr val="000000"/>
              </a:solidFill>
              <a:effectLst/>
              <a:latin typeface="Montserrat SemiBold" panose="00000700000000000000" pitchFamily="2" charset="-93"/>
            </a:endParaRPr>
          </a:p>
          <a:p>
            <a:pPr algn="l" rtl="0" fontAlgn="base"/>
            <a:r>
              <a:rPr lang="vi-VN" sz="1300" b="1" i="0" dirty="0">
                <a:solidFill>
                  <a:srgbClr val="1F1F1F"/>
                </a:solidFill>
                <a:effectLst/>
                <a:latin typeface="Montserrat SemiBold" panose="00000700000000000000" pitchFamily="2" charset="-93"/>
              </a:rPr>
              <a:t>+ Mục tiêu chung:</a:t>
            </a:r>
            <a:r>
              <a:rPr lang="vi-VN" sz="1300" b="0" i="0" dirty="0">
                <a:solidFill>
                  <a:srgbClr val="1F1F1F"/>
                </a:solidFill>
                <a:effectLst/>
                <a:latin typeface="Montserrat SemiBold" panose="00000700000000000000" pitchFamily="2" charset="-93"/>
              </a:rPr>
              <a:t>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i="0" dirty="0">
                <a:solidFill>
                  <a:srgbClr val="1F1F1F"/>
                </a:solidFill>
                <a:effectLst/>
                <a:latin typeface="Montserrat SemiBold" panose="00000700000000000000" pitchFamily="2" charset="-93"/>
              </a:rPr>
              <a:t>Nâng cao hiệu quả quản lý quán coffee. </a:t>
            </a:r>
            <a:endParaRPr lang="vi-VN" sz="130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i="0" dirty="0">
                <a:solidFill>
                  <a:srgbClr val="1F1F1F"/>
                </a:solidFill>
                <a:effectLst/>
                <a:latin typeface="Montserrat SemiBold" panose="00000700000000000000" pitchFamily="2" charset="-93"/>
              </a:rPr>
              <a:t>Tối ưu hóa chi phí hoạt động. </a:t>
            </a:r>
            <a:endParaRPr lang="vi-VN" sz="130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i="0" dirty="0">
                <a:solidFill>
                  <a:srgbClr val="1F1F1F"/>
                </a:solidFill>
                <a:effectLst/>
                <a:latin typeface="Montserrat SemiBold" panose="00000700000000000000" pitchFamily="2" charset="-93"/>
              </a:rPr>
              <a:t>Tăng cường sự hài lòng của khách hàng. </a:t>
            </a:r>
            <a:endParaRPr lang="vi-VN" sz="1300" i="0" dirty="0">
              <a:solidFill>
                <a:srgbClr val="000000"/>
              </a:solidFill>
              <a:effectLst/>
              <a:latin typeface="Montserrat SemiBold" panose="00000700000000000000" pitchFamily="2" charset="-93"/>
            </a:endParaRPr>
          </a:p>
          <a:p>
            <a:pPr algn="l" rtl="0" fontAlgn="base"/>
            <a:r>
              <a:rPr lang="vi-VN" sz="1300" b="1" i="0" dirty="0">
                <a:solidFill>
                  <a:srgbClr val="1F1F1F"/>
                </a:solidFill>
                <a:effectLst/>
                <a:latin typeface="Montserrat SemiBold" panose="00000700000000000000" pitchFamily="2" charset="-93"/>
              </a:rPr>
              <a:t>+ Mục tiêu cụ thể:</a:t>
            </a:r>
            <a:r>
              <a:rPr lang="vi-VN" sz="1300" b="0" i="0" dirty="0">
                <a:solidFill>
                  <a:srgbClr val="1F1F1F"/>
                </a:solidFill>
                <a:effectLst/>
                <a:latin typeface="Montserrat SemiBold" panose="00000700000000000000" pitchFamily="2" charset="-93"/>
              </a:rPr>
              <a:t>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Cải thiện quy trình vận hành quán coffee.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Tăng cường hiệu quả sử dụng nguồn lực.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Nâng cao chất lượng sản phẩm và dịch vụ. </a:t>
            </a:r>
            <a:endParaRPr lang="vi-VN" sz="1300" b="0" i="0" dirty="0">
              <a:solidFill>
                <a:srgbClr val="000000"/>
              </a:solidFill>
              <a:effectLst/>
              <a:latin typeface="Montserrat SemiBold" panose="00000700000000000000" pitchFamily="2" charset="-93"/>
            </a:endParaRPr>
          </a:p>
          <a:p>
            <a:pPr algn="l" rtl="0" fontAlgn="base"/>
            <a:r>
              <a:rPr lang="vi-VN" sz="1600" i="0" u="sng" dirty="0">
                <a:solidFill>
                  <a:srgbClr val="1F1F1F"/>
                </a:solidFill>
                <a:effectLst/>
                <a:latin typeface="Montserrat SemiBold" panose="00000700000000000000" pitchFamily="2" charset="-93"/>
              </a:rPr>
              <a:t>- </a:t>
            </a:r>
            <a:r>
              <a:rPr lang="vi-VN" sz="1600" b="1" i="1" u="sng" dirty="0">
                <a:solidFill>
                  <a:srgbClr val="1F1F1F"/>
                </a:solidFill>
                <a:effectLst/>
                <a:latin typeface="Montserrat SemiBold" panose="00000700000000000000" pitchFamily="2" charset="-93"/>
              </a:rPr>
              <a:t>Dưới đây là một số mục tiêu nghiên cứu cụ thể thường gặp trong các đề tài nghiên cứu về quản lý quán coffee: </a:t>
            </a:r>
            <a:endParaRPr lang="vi-VN" sz="1600" b="1" i="1" u="sng" dirty="0">
              <a:solidFill>
                <a:srgbClr val="000000"/>
              </a:solidFill>
              <a:effectLst/>
              <a:latin typeface="Montserrat SemiBold" panose="00000700000000000000" pitchFamily="2" charset="-93"/>
            </a:endParaRPr>
          </a:p>
          <a:p>
            <a:pPr algn="l" rtl="0" fontAlgn="base"/>
            <a:r>
              <a:rPr lang="vi-VN" sz="1300" b="1" i="0" dirty="0">
                <a:solidFill>
                  <a:srgbClr val="1F1F1F"/>
                </a:solidFill>
                <a:effectLst/>
                <a:latin typeface="Montserrat SemiBold" panose="00000700000000000000" pitchFamily="2" charset="-93"/>
              </a:rPr>
              <a:t>+ Cải thiện quy trình vận hành quán coffee:</a:t>
            </a:r>
            <a:r>
              <a:rPr lang="vi-VN" sz="1300" b="0" i="0" dirty="0">
                <a:solidFill>
                  <a:srgbClr val="1F1F1F"/>
                </a:solidFill>
                <a:effectLst/>
                <a:latin typeface="Montserrat SemiBold" panose="00000700000000000000" pitchFamily="2" charset="-93"/>
              </a:rPr>
              <a:t>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Xây dựng hệ thống quy trình quản lý khoa học, hiệu quả.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Tối ưu hóa các quy trình vận hành.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Tăng cường sự phối hợp giữa các bộ phận. </a:t>
            </a:r>
            <a:endParaRPr lang="vi-VN" sz="1300" b="0" i="0" dirty="0">
              <a:solidFill>
                <a:srgbClr val="000000"/>
              </a:solidFill>
              <a:effectLst/>
              <a:latin typeface="Montserrat SemiBold" panose="00000700000000000000" pitchFamily="2" charset="-93"/>
            </a:endParaRPr>
          </a:p>
          <a:p>
            <a:pPr algn="l" rtl="0" fontAlgn="base"/>
            <a:r>
              <a:rPr lang="vi-VN" sz="1300" b="1" i="0" dirty="0">
                <a:solidFill>
                  <a:srgbClr val="1F1F1F"/>
                </a:solidFill>
                <a:effectLst/>
                <a:latin typeface="Montserrat SemiBold" panose="00000700000000000000" pitchFamily="2" charset="-93"/>
              </a:rPr>
              <a:t>+Tăng cường hiệu quả sử dụng nguồn lực:</a:t>
            </a:r>
            <a:r>
              <a:rPr lang="vi-VN" sz="1300" b="0" i="0" dirty="0">
                <a:solidFill>
                  <a:srgbClr val="1F1F1F"/>
                </a:solidFill>
                <a:effectLst/>
                <a:latin typeface="Montserrat SemiBold" panose="00000700000000000000" pitchFamily="2" charset="-93"/>
              </a:rPr>
              <a:t>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Tối ưu hóa chi phí nguyên vật liệu.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Tăng cường hiệu quả sử dụng nhân lực.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Tiết kiệm chi phí vận hành. </a:t>
            </a:r>
            <a:endParaRPr lang="vi-VN" sz="1300" b="0" i="0" dirty="0">
              <a:solidFill>
                <a:srgbClr val="000000"/>
              </a:solidFill>
              <a:effectLst/>
              <a:latin typeface="Montserrat SemiBold" panose="00000700000000000000" pitchFamily="2" charset="-93"/>
            </a:endParaRPr>
          </a:p>
          <a:p>
            <a:pPr algn="l" rtl="0" fontAlgn="base"/>
            <a:r>
              <a:rPr lang="vi-VN" sz="1300" b="1" i="0" dirty="0">
                <a:solidFill>
                  <a:srgbClr val="1F1F1F"/>
                </a:solidFill>
                <a:effectLst/>
                <a:latin typeface="Montserrat SemiBold" panose="00000700000000000000" pitchFamily="2" charset="-93"/>
              </a:rPr>
              <a:t>+ Nâng cao chất lượng sản phẩm và dịch vụ:</a:t>
            </a:r>
            <a:r>
              <a:rPr lang="vi-VN" sz="1300" b="0" i="0" dirty="0">
                <a:solidFill>
                  <a:srgbClr val="1F1F1F"/>
                </a:solidFill>
                <a:effectLst/>
                <a:latin typeface="Montserrat SemiBold" panose="00000700000000000000" pitchFamily="2" charset="-93"/>
              </a:rPr>
              <a:t>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Kiểm soát chất lượng sản phẩm và dịch vụ.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Tăng cường sự sáng tạo và đổi mới. </a:t>
            </a:r>
            <a:endParaRPr lang="vi-VN" sz="1300" b="0" i="0" dirty="0">
              <a:solidFill>
                <a:srgbClr val="000000"/>
              </a:solidFill>
              <a:effectLst/>
              <a:latin typeface="Montserrat SemiBold" panose="00000700000000000000" pitchFamily="2" charset="-93"/>
            </a:endParaRPr>
          </a:p>
          <a:p>
            <a:pPr lvl="1" fontAlgn="base">
              <a:buFont typeface="Arial" panose="020B0604020202020204" pitchFamily="34" charset="0"/>
              <a:buChar char="•"/>
            </a:pPr>
            <a:r>
              <a:rPr lang="vi-VN" sz="1300" b="0" i="0" dirty="0">
                <a:solidFill>
                  <a:srgbClr val="1F1F1F"/>
                </a:solidFill>
                <a:effectLst/>
                <a:latin typeface="Montserrat SemiBold" panose="00000700000000000000" pitchFamily="2" charset="-93"/>
              </a:rPr>
              <a:t>Nâng cao sự hài lòng của khách hàng. </a:t>
            </a:r>
            <a:endParaRPr lang="vi-VN" sz="1300" b="0" i="0" dirty="0">
              <a:solidFill>
                <a:srgbClr val="000000"/>
              </a:solidFill>
              <a:effectLst/>
              <a:latin typeface="Montserrat SemiBold" panose="00000700000000000000" pitchFamily="2" charset="-93"/>
            </a:endParaRPr>
          </a:p>
        </p:txBody>
      </p:sp>
    </p:spTree>
    <p:extLst>
      <p:ext uri="{BB962C8B-B14F-4D97-AF65-F5344CB8AC3E}">
        <p14:creationId xmlns:p14="http://schemas.microsoft.com/office/powerpoint/2010/main" val="2873556080"/>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p:cNvSpPr txBox="1"/>
          <p:nvPr/>
        </p:nvSpPr>
        <p:spPr>
          <a:xfrm>
            <a:off x="596900" y="2969972"/>
            <a:ext cx="2978346" cy="2954655"/>
          </a:xfrm>
          <a:prstGeom prst="rect">
            <a:avLst/>
          </a:prstGeom>
          <a:noFill/>
        </p:spPr>
        <p:txBody>
          <a:bodyPr wrap="square" lIns="0" tIns="0" rIns="0" bIns="0" rtlCol="0">
            <a:spAutoFit/>
          </a:bodyPr>
          <a:lstStyle/>
          <a:p>
            <a:pPr fontAlgn="base"/>
            <a:r>
              <a:rPr lang="vi-VN" sz="1200" dirty="0">
                <a:latin typeface="Montserrat SemiBold" panose="00000700000000000000" pitchFamily="2" charset="-93"/>
              </a:rPr>
              <a:t>- Xác định mục tiêu cụ thể mà website cần đạt được </a:t>
            </a:r>
          </a:p>
          <a:p>
            <a:pPr fontAlgn="base"/>
            <a:r>
              <a:rPr lang="vi-VN" sz="1200" dirty="0">
                <a:latin typeface="Montserrat SemiBold" panose="00000700000000000000" pitchFamily="2" charset="-93"/>
              </a:rPr>
              <a:t> - Tiếp theo, tạo ra một kế hoạch dự án chi tiết và phân công công việc cho các thành viên trong nhóm dự án.</a:t>
            </a:r>
          </a:p>
          <a:p>
            <a:pPr fontAlgn="base"/>
            <a:r>
              <a:rPr lang="vi-VN" sz="1200" dirty="0">
                <a:latin typeface="Montserrat SemiBold" panose="00000700000000000000" pitchFamily="2" charset="-93"/>
              </a:rPr>
              <a:t> - Sau đó, tiến hành thiết kế và phát triển website quản lý. </a:t>
            </a:r>
          </a:p>
          <a:p>
            <a:pPr fontAlgn="base"/>
            <a:r>
              <a:rPr lang="vi-VN" sz="1200" dirty="0">
                <a:latin typeface="Montserrat SemiBold" panose="00000700000000000000" pitchFamily="2" charset="-93"/>
              </a:rPr>
              <a:t>- Sau khi hoàn thành phát triển, tiến hành kiểm thử hệ thống và khắc phục các lỗi và sự cố phát sinh trong quá trình này. </a:t>
            </a:r>
          </a:p>
          <a:p>
            <a:pPr fontAlgn="base"/>
            <a:r>
              <a:rPr lang="vi-VN" sz="1200" dirty="0">
                <a:latin typeface="Montserrat SemiBold" panose="00000700000000000000" pitchFamily="2" charset="-93"/>
              </a:rPr>
              <a:t> - Cuối cùng, triển khai và đào tạo người dùng. Cài đặt hệ thống trên máy chủ và đảm bảo rằng website quản lý quán cafe hoạt động ổn định.</a:t>
            </a:r>
          </a:p>
        </p:txBody>
      </p:sp>
      <p:sp>
        <p:nvSpPr>
          <p:cNvPr id="23" name="Freeform 5"/>
          <p:cNvSpPr>
            <a:spLocks/>
          </p:cNvSpPr>
          <p:nvPr/>
        </p:nvSpPr>
        <p:spPr bwMode="auto">
          <a:xfrm>
            <a:off x="1174247" y="1149611"/>
            <a:ext cx="2031578" cy="1566696"/>
          </a:xfrm>
          <a:custGeom>
            <a:avLst/>
            <a:gdLst>
              <a:gd name="T0" fmla="*/ 243 w 892"/>
              <a:gd name="T1" fmla="*/ 694 h 694"/>
              <a:gd name="T2" fmla="*/ 237 w 892"/>
              <a:gd name="T3" fmla="*/ 694 h 694"/>
              <a:gd name="T4" fmla="*/ 2 w 892"/>
              <a:gd name="T5" fmla="*/ 694 h 694"/>
              <a:gd name="T6" fmla="*/ 2 w 892"/>
              <a:gd name="T7" fmla="*/ 459 h 694"/>
              <a:gd name="T8" fmla="*/ 2 w 892"/>
              <a:gd name="T9" fmla="*/ 261 h 694"/>
              <a:gd name="T10" fmla="*/ 2 w 892"/>
              <a:gd name="T11" fmla="*/ 257 h 694"/>
              <a:gd name="T12" fmla="*/ 2 w 892"/>
              <a:gd name="T13" fmla="*/ 0 h 694"/>
              <a:gd name="T14" fmla="*/ 33 w 892"/>
              <a:gd name="T15" fmla="*/ 1 h 694"/>
              <a:gd name="T16" fmla="*/ 244 w 892"/>
              <a:gd name="T17" fmla="*/ 1 h 694"/>
              <a:gd name="T18" fmla="*/ 244 w 892"/>
              <a:gd name="T19" fmla="*/ 1 h 694"/>
              <a:gd name="T20" fmla="*/ 244 w 892"/>
              <a:gd name="T21" fmla="*/ 1 h 694"/>
              <a:gd name="T22" fmla="*/ 443 w 892"/>
              <a:gd name="T23" fmla="*/ 1 h 694"/>
              <a:gd name="T24" fmla="*/ 564 w 892"/>
              <a:gd name="T25" fmla="*/ 1 h 694"/>
              <a:gd name="T26" fmla="*/ 564 w 892"/>
              <a:gd name="T27" fmla="*/ 0 h 694"/>
              <a:gd name="T28" fmla="*/ 655 w 892"/>
              <a:gd name="T29" fmla="*/ 0 h 694"/>
              <a:gd name="T30" fmla="*/ 696 w 892"/>
              <a:gd name="T31" fmla="*/ 0 h 694"/>
              <a:gd name="T32" fmla="*/ 696 w 892"/>
              <a:gd name="T33" fmla="*/ 254 h 694"/>
              <a:gd name="T34" fmla="*/ 696 w 892"/>
              <a:gd name="T35" fmla="*/ 260 h 694"/>
              <a:gd name="T36" fmla="*/ 697 w 892"/>
              <a:gd name="T37" fmla="*/ 260 h 694"/>
              <a:gd name="T38" fmla="*/ 697 w 892"/>
              <a:gd name="T39" fmla="*/ 262 h 694"/>
              <a:gd name="T40" fmla="*/ 710 w 892"/>
              <a:gd name="T41" fmla="*/ 261 h 694"/>
              <a:gd name="T42" fmla="*/ 712 w 892"/>
              <a:gd name="T43" fmla="*/ 261 h 694"/>
              <a:gd name="T44" fmla="*/ 697 w 892"/>
              <a:gd name="T45" fmla="*/ 262 h 694"/>
              <a:gd name="T46" fmla="*/ 741 w 892"/>
              <a:gd name="T47" fmla="*/ 308 h 694"/>
              <a:gd name="T48" fmla="*/ 765 w 892"/>
              <a:gd name="T49" fmla="*/ 302 h 694"/>
              <a:gd name="T50" fmla="*/ 827 w 892"/>
              <a:gd name="T51" fmla="*/ 281 h 694"/>
              <a:gd name="T52" fmla="*/ 892 w 892"/>
              <a:gd name="T53" fmla="*/ 356 h 694"/>
              <a:gd name="T54" fmla="*/ 827 w 892"/>
              <a:gd name="T55" fmla="*/ 432 h 694"/>
              <a:gd name="T56" fmla="*/ 765 w 892"/>
              <a:gd name="T57" fmla="*/ 411 h 694"/>
              <a:gd name="T58" fmla="*/ 741 w 892"/>
              <a:gd name="T59" fmla="*/ 405 h 694"/>
              <a:gd name="T60" fmla="*/ 697 w 892"/>
              <a:gd name="T61" fmla="*/ 453 h 694"/>
              <a:gd name="T62" fmla="*/ 696 w 892"/>
              <a:gd name="T63" fmla="*/ 454 h 694"/>
              <a:gd name="T64" fmla="*/ 696 w 892"/>
              <a:gd name="T65" fmla="*/ 459 h 694"/>
              <a:gd name="T66" fmla="*/ 696 w 892"/>
              <a:gd name="T67" fmla="*/ 694 h 694"/>
              <a:gd name="T68" fmla="*/ 649 w 892"/>
              <a:gd name="T69" fmla="*/ 694 h 694"/>
              <a:gd name="T70" fmla="*/ 649 w 892"/>
              <a:gd name="T71" fmla="*/ 694 h 694"/>
              <a:gd name="T72" fmla="*/ 442 w 892"/>
              <a:gd name="T73" fmla="*/ 694 h 694"/>
              <a:gd name="T74" fmla="*/ 435 w 892"/>
              <a:gd name="T75" fmla="*/ 694 h 694"/>
              <a:gd name="T76" fmla="*/ 435 w 892"/>
              <a:gd name="T77" fmla="*/ 694 h 694"/>
              <a:gd name="T78" fmla="*/ 416 w 892"/>
              <a:gd name="T79" fmla="*/ 684 h 694"/>
              <a:gd name="T80" fmla="*/ 418 w 892"/>
              <a:gd name="T81" fmla="*/ 663 h 694"/>
              <a:gd name="T82" fmla="*/ 441 w 892"/>
              <a:gd name="T83" fmla="*/ 590 h 694"/>
              <a:gd name="T84" fmla="*/ 340 w 892"/>
              <a:gd name="T85" fmla="*/ 499 h 694"/>
              <a:gd name="T86" fmla="*/ 240 w 892"/>
              <a:gd name="T87" fmla="*/ 590 h 694"/>
              <a:gd name="T88" fmla="*/ 263 w 892"/>
              <a:gd name="T89" fmla="*/ 663 h 694"/>
              <a:gd name="T90" fmla="*/ 264 w 892"/>
              <a:gd name="T91" fmla="*/ 684 h 694"/>
              <a:gd name="T92" fmla="*/ 244 w 892"/>
              <a:gd name="T93" fmla="*/ 694 h 694"/>
              <a:gd name="T94" fmla="*/ 243 w 892"/>
              <a:gd name="T95"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2" h="694">
                <a:moveTo>
                  <a:pt x="243" y="694"/>
                </a:moveTo>
                <a:cubicBezTo>
                  <a:pt x="237" y="694"/>
                  <a:pt x="237" y="694"/>
                  <a:pt x="237" y="694"/>
                </a:cubicBezTo>
                <a:cubicBezTo>
                  <a:pt x="2" y="694"/>
                  <a:pt x="2" y="694"/>
                  <a:pt x="2" y="694"/>
                </a:cubicBezTo>
                <a:cubicBezTo>
                  <a:pt x="2" y="459"/>
                  <a:pt x="2" y="459"/>
                  <a:pt x="2" y="459"/>
                </a:cubicBezTo>
                <a:cubicBezTo>
                  <a:pt x="2" y="458"/>
                  <a:pt x="0" y="294"/>
                  <a:pt x="2" y="261"/>
                </a:cubicBezTo>
                <a:cubicBezTo>
                  <a:pt x="2" y="260"/>
                  <a:pt x="2" y="258"/>
                  <a:pt x="2" y="257"/>
                </a:cubicBezTo>
                <a:cubicBezTo>
                  <a:pt x="2" y="0"/>
                  <a:pt x="2" y="0"/>
                  <a:pt x="2" y="0"/>
                </a:cubicBezTo>
                <a:cubicBezTo>
                  <a:pt x="33" y="1"/>
                  <a:pt x="33" y="1"/>
                  <a:pt x="33" y="1"/>
                </a:cubicBezTo>
                <a:cubicBezTo>
                  <a:pt x="244" y="1"/>
                  <a:pt x="244" y="1"/>
                  <a:pt x="244" y="1"/>
                </a:cubicBezTo>
                <a:cubicBezTo>
                  <a:pt x="244" y="1"/>
                  <a:pt x="244" y="1"/>
                  <a:pt x="244" y="1"/>
                </a:cubicBezTo>
                <a:cubicBezTo>
                  <a:pt x="244" y="1"/>
                  <a:pt x="244" y="1"/>
                  <a:pt x="244" y="1"/>
                </a:cubicBezTo>
                <a:cubicBezTo>
                  <a:pt x="443" y="1"/>
                  <a:pt x="443" y="1"/>
                  <a:pt x="443" y="1"/>
                </a:cubicBezTo>
                <a:cubicBezTo>
                  <a:pt x="564" y="1"/>
                  <a:pt x="564" y="1"/>
                  <a:pt x="564" y="1"/>
                </a:cubicBezTo>
                <a:cubicBezTo>
                  <a:pt x="564" y="0"/>
                  <a:pt x="564" y="0"/>
                  <a:pt x="564" y="0"/>
                </a:cubicBezTo>
                <a:cubicBezTo>
                  <a:pt x="655" y="0"/>
                  <a:pt x="655" y="0"/>
                  <a:pt x="655" y="0"/>
                </a:cubicBezTo>
                <a:cubicBezTo>
                  <a:pt x="658" y="0"/>
                  <a:pt x="681" y="0"/>
                  <a:pt x="696" y="0"/>
                </a:cubicBezTo>
                <a:cubicBezTo>
                  <a:pt x="696" y="254"/>
                  <a:pt x="696" y="254"/>
                  <a:pt x="696" y="254"/>
                </a:cubicBezTo>
                <a:cubicBezTo>
                  <a:pt x="696" y="257"/>
                  <a:pt x="696" y="259"/>
                  <a:pt x="696" y="260"/>
                </a:cubicBezTo>
                <a:cubicBezTo>
                  <a:pt x="697" y="260"/>
                  <a:pt x="697" y="260"/>
                  <a:pt x="697" y="260"/>
                </a:cubicBezTo>
                <a:cubicBezTo>
                  <a:pt x="697" y="261"/>
                  <a:pt x="697" y="261"/>
                  <a:pt x="697" y="262"/>
                </a:cubicBezTo>
                <a:cubicBezTo>
                  <a:pt x="710" y="261"/>
                  <a:pt x="710" y="261"/>
                  <a:pt x="710" y="261"/>
                </a:cubicBezTo>
                <a:cubicBezTo>
                  <a:pt x="712" y="261"/>
                  <a:pt x="712" y="261"/>
                  <a:pt x="712" y="261"/>
                </a:cubicBezTo>
                <a:cubicBezTo>
                  <a:pt x="697" y="262"/>
                  <a:pt x="697" y="262"/>
                  <a:pt x="697" y="262"/>
                </a:cubicBezTo>
                <a:cubicBezTo>
                  <a:pt x="700" y="290"/>
                  <a:pt x="717" y="308"/>
                  <a:pt x="741" y="308"/>
                </a:cubicBezTo>
                <a:cubicBezTo>
                  <a:pt x="748" y="308"/>
                  <a:pt x="756" y="306"/>
                  <a:pt x="765" y="302"/>
                </a:cubicBezTo>
                <a:cubicBezTo>
                  <a:pt x="781" y="294"/>
                  <a:pt x="812" y="281"/>
                  <a:pt x="827" y="281"/>
                </a:cubicBezTo>
                <a:cubicBezTo>
                  <a:pt x="863" y="281"/>
                  <a:pt x="892" y="315"/>
                  <a:pt x="892" y="356"/>
                </a:cubicBezTo>
                <a:cubicBezTo>
                  <a:pt x="892" y="398"/>
                  <a:pt x="863" y="432"/>
                  <a:pt x="827" y="432"/>
                </a:cubicBezTo>
                <a:cubicBezTo>
                  <a:pt x="812" y="432"/>
                  <a:pt x="781" y="419"/>
                  <a:pt x="765" y="411"/>
                </a:cubicBezTo>
                <a:cubicBezTo>
                  <a:pt x="756" y="407"/>
                  <a:pt x="748" y="405"/>
                  <a:pt x="741" y="405"/>
                </a:cubicBezTo>
                <a:cubicBezTo>
                  <a:pt x="716" y="405"/>
                  <a:pt x="699" y="424"/>
                  <a:pt x="697" y="453"/>
                </a:cubicBezTo>
                <a:cubicBezTo>
                  <a:pt x="696" y="454"/>
                  <a:pt x="696" y="454"/>
                  <a:pt x="696" y="454"/>
                </a:cubicBezTo>
                <a:cubicBezTo>
                  <a:pt x="696" y="459"/>
                  <a:pt x="696" y="459"/>
                  <a:pt x="696" y="459"/>
                </a:cubicBezTo>
                <a:cubicBezTo>
                  <a:pt x="696" y="694"/>
                  <a:pt x="696" y="694"/>
                  <a:pt x="696" y="694"/>
                </a:cubicBezTo>
                <a:cubicBezTo>
                  <a:pt x="649" y="694"/>
                  <a:pt x="649" y="694"/>
                  <a:pt x="649" y="694"/>
                </a:cubicBezTo>
                <a:cubicBezTo>
                  <a:pt x="649" y="694"/>
                  <a:pt x="649" y="694"/>
                  <a:pt x="649" y="694"/>
                </a:cubicBezTo>
                <a:cubicBezTo>
                  <a:pt x="442" y="694"/>
                  <a:pt x="442" y="694"/>
                  <a:pt x="442" y="694"/>
                </a:cubicBezTo>
                <a:cubicBezTo>
                  <a:pt x="439" y="694"/>
                  <a:pt x="436" y="694"/>
                  <a:pt x="435" y="694"/>
                </a:cubicBezTo>
                <a:cubicBezTo>
                  <a:pt x="435" y="694"/>
                  <a:pt x="435" y="694"/>
                  <a:pt x="435" y="694"/>
                </a:cubicBezTo>
                <a:cubicBezTo>
                  <a:pt x="426" y="693"/>
                  <a:pt x="419" y="689"/>
                  <a:pt x="416" y="684"/>
                </a:cubicBezTo>
                <a:cubicBezTo>
                  <a:pt x="413" y="677"/>
                  <a:pt x="415" y="669"/>
                  <a:pt x="418" y="663"/>
                </a:cubicBezTo>
                <a:cubicBezTo>
                  <a:pt x="420" y="658"/>
                  <a:pt x="441" y="615"/>
                  <a:pt x="441" y="590"/>
                </a:cubicBezTo>
                <a:cubicBezTo>
                  <a:pt x="441" y="540"/>
                  <a:pt x="396" y="499"/>
                  <a:pt x="340" y="499"/>
                </a:cubicBezTo>
                <a:cubicBezTo>
                  <a:pt x="285" y="499"/>
                  <a:pt x="240" y="540"/>
                  <a:pt x="240" y="590"/>
                </a:cubicBezTo>
                <a:cubicBezTo>
                  <a:pt x="240" y="615"/>
                  <a:pt x="261" y="658"/>
                  <a:pt x="263" y="663"/>
                </a:cubicBezTo>
                <a:cubicBezTo>
                  <a:pt x="267" y="671"/>
                  <a:pt x="267" y="679"/>
                  <a:pt x="264" y="684"/>
                </a:cubicBezTo>
                <a:cubicBezTo>
                  <a:pt x="261" y="690"/>
                  <a:pt x="254" y="693"/>
                  <a:pt x="244" y="694"/>
                </a:cubicBezTo>
                <a:cubicBezTo>
                  <a:pt x="244" y="694"/>
                  <a:pt x="243" y="694"/>
                  <a:pt x="243" y="694"/>
                </a:cubicBezTo>
              </a:path>
            </a:pathLst>
          </a:custGeom>
          <a:solidFill>
            <a:schemeClr val="accent1"/>
          </a:solidFill>
          <a:ln>
            <a:noFill/>
          </a:ln>
        </p:spPr>
        <p:txBody>
          <a:bodyPr vert="horz" wrap="square" lIns="34284" tIns="17143" rIns="34284" bIns="17143" numCol="1" anchor="t" anchorCtr="0" compatLnSpc="1">
            <a:prstTxWarp prst="textNoShape">
              <a:avLst/>
            </a:prstTxWarp>
          </a:bodyPr>
          <a:lstStyle/>
          <a:p>
            <a:pPr>
              <a:lnSpc>
                <a:spcPct val="120000"/>
              </a:lnSpc>
            </a:pPr>
            <a:endParaRPr lang="en-US" sz="525" b="1">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24" name="Freeform 6"/>
          <p:cNvSpPr>
            <a:spLocks/>
          </p:cNvSpPr>
          <p:nvPr/>
        </p:nvSpPr>
        <p:spPr bwMode="auto">
          <a:xfrm>
            <a:off x="8162364" y="1145113"/>
            <a:ext cx="2063357" cy="1566697"/>
          </a:xfrm>
          <a:custGeom>
            <a:avLst/>
            <a:gdLst>
              <a:gd name="T0" fmla="*/ 648 w 892"/>
              <a:gd name="T1" fmla="*/ 695 h 695"/>
              <a:gd name="T2" fmla="*/ 628 w 892"/>
              <a:gd name="T3" fmla="*/ 684 h 695"/>
              <a:gd name="T4" fmla="*/ 629 w 892"/>
              <a:gd name="T5" fmla="*/ 663 h 695"/>
              <a:gd name="T6" fmla="*/ 652 w 892"/>
              <a:gd name="T7" fmla="*/ 590 h 695"/>
              <a:gd name="T8" fmla="*/ 552 w 892"/>
              <a:gd name="T9" fmla="*/ 499 h 695"/>
              <a:gd name="T10" fmla="*/ 451 w 892"/>
              <a:gd name="T11" fmla="*/ 590 h 695"/>
              <a:gd name="T12" fmla="*/ 474 w 892"/>
              <a:gd name="T13" fmla="*/ 663 h 695"/>
              <a:gd name="T14" fmla="*/ 476 w 892"/>
              <a:gd name="T15" fmla="*/ 684 h 695"/>
              <a:gd name="T16" fmla="*/ 457 w 892"/>
              <a:gd name="T17" fmla="*/ 694 h 695"/>
              <a:gd name="T18" fmla="*/ 457 w 892"/>
              <a:gd name="T19" fmla="*/ 694 h 695"/>
              <a:gd name="T20" fmla="*/ 450 w 892"/>
              <a:gd name="T21" fmla="*/ 694 h 695"/>
              <a:gd name="T22" fmla="*/ 243 w 892"/>
              <a:gd name="T23" fmla="*/ 694 h 695"/>
              <a:gd name="T24" fmla="*/ 230 w 892"/>
              <a:gd name="T25" fmla="*/ 694 h 695"/>
              <a:gd name="T26" fmla="*/ 196 w 892"/>
              <a:gd name="T27" fmla="*/ 694 h 695"/>
              <a:gd name="T28" fmla="*/ 196 w 892"/>
              <a:gd name="T29" fmla="*/ 459 h 695"/>
              <a:gd name="T30" fmla="*/ 196 w 892"/>
              <a:gd name="T31" fmla="*/ 453 h 695"/>
              <a:gd name="T32" fmla="*/ 195 w 892"/>
              <a:gd name="T33" fmla="*/ 453 h 695"/>
              <a:gd name="T34" fmla="*/ 196 w 892"/>
              <a:gd name="T35" fmla="*/ 453 h 695"/>
              <a:gd name="T36" fmla="*/ 152 w 892"/>
              <a:gd name="T37" fmla="*/ 405 h 695"/>
              <a:gd name="T38" fmla="*/ 127 w 892"/>
              <a:gd name="T39" fmla="*/ 411 h 695"/>
              <a:gd name="T40" fmla="*/ 65 w 892"/>
              <a:gd name="T41" fmla="*/ 432 h 695"/>
              <a:gd name="T42" fmla="*/ 0 w 892"/>
              <a:gd name="T43" fmla="*/ 357 h 695"/>
              <a:gd name="T44" fmla="*/ 65 w 892"/>
              <a:gd name="T45" fmla="*/ 281 h 695"/>
              <a:gd name="T46" fmla="*/ 127 w 892"/>
              <a:gd name="T47" fmla="*/ 302 h 695"/>
              <a:gd name="T48" fmla="*/ 151 w 892"/>
              <a:gd name="T49" fmla="*/ 308 h 695"/>
              <a:gd name="T50" fmla="*/ 195 w 892"/>
              <a:gd name="T51" fmla="*/ 262 h 695"/>
              <a:gd name="T52" fmla="*/ 184 w 892"/>
              <a:gd name="T53" fmla="*/ 262 h 695"/>
              <a:gd name="T54" fmla="*/ 186 w 892"/>
              <a:gd name="T55" fmla="*/ 262 h 695"/>
              <a:gd name="T56" fmla="*/ 195 w 892"/>
              <a:gd name="T57" fmla="*/ 262 h 695"/>
              <a:gd name="T58" fmla="*/ 195 w 892"/>
              <a:gd name="T59" fmla="*/ 261 h 695"/>
              <a:gd name="T60" fmla="*/ 196 w 892"/>
              <a:gd name="T61" fmla="*/ 261 h 695"/>
              <a:gd name="T62" fmla="*/ 196 w 892"/>
              <a:gd name="T63" fmla="*/ 260 h 695"/>
              <a:gd name="T64" fmla="*/ 196 w 892"/>
              <a:gd name="T65" fmla="*/ 255 h 695"/>
              <a:gd name="T66" fmla="*/ 196 w 892"/>
              <a:gd name="T67" fmla="*/ 0 h 695"/>
              <a:gd name="T68" fmla="*/ 237 w 892"/>
              <a:gd name="T69" fmla="*/ 1 h 695"/>
              <a:gd name="T70" fmla="*/ 330 w 892"/>
              <a:gd name="T71" fmla="*/ 1 h 695"/>
              <a:gd name="T72" fmla="*/ 341 w 892"/>
              <a:gd name="T73" fmla="*/ 1 h 695"/>
              <a:gd name="T74" fmla="*/ 449 w 892"/>
              <a:gd name="T75" fmla="*/ 1 h 695"/>
              <a:gd name="T76" fmla="*/ 648 w 892"/>
              <a:gd name="T77" fmla="*/ 1 h 695"/>
              <a:gd name="T78" fmla="*/ 648 w 892"/>
              <a:gd name="T79" fmla="*/ 1 h 695"/>
              <a:gd name="T80" fmla="*/ 649 w 892"/>
              <a:gd name="T81" fmla="*/ 1 h 695"/>
              <a:gd name="T82" fmla="*/ 859 w 892"/>
              <a:gd name="T83" fmla="*/ 1 h 695"/>
              <a:gd name="T84" fmla="*/ 890 w 892"/>
              <a:gd name="T85" fmla="*/ 1 h 695"/>
              <a:gd name="T86" fmla="*/ 890 w 892"/>
              <a:gd name="T87" fmla="*/ 257 h 695"/>
              <a:gd name="T88" fmla="*/ 890 w 892"/>
              <a:gd name="T89" fmla="*/ 261 h 695"/>
              <a:gd name="T90" fmla="*/ 890 w 892"/>
              <a:gd name="T91" fmla="*/ 459 h 695"/>
              <a:gd name="T92" fmla="*/ 890 w 892"/>
              <a:gd name="T93" fmla="*/ 694 h 695"/>
              <a:gd name="T94" fmla="*/ 655 w 892"/>
              <a:gd name="T95" fmla="*/ 694 h 695"/>
              <a:gd name="T96" fmla="*/ 650 w 892"/>
              <a:gd name="T97" fmla="*/ 694 h 695"/>
              <a:gd name="T98" fmla="*/ 648 w 892"/>
              <a:gd name="T99"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2" h="695">
                <a:moveTo>
                  <a:pt x="648" y="695"/>
                </a:moveTo>
                <a:cubicBezTo>
                  <a:pt x="638" y="693"/>
                  <a:pt x="631" y="690"/>
                  <a:pt x="628" y="684"/>
                </a:cubicBezTo>
                <a:cubicBezTo>
                  <a:pt x="625" y="679"/>
                  <a:pt x="625" y="671"/>
                  <a:pt x="629" y="663"/>
                </a:cubicBezTo>
                <a:cubicBezTo>
                  <a:pt x="631" y="659"/>
                  <a:pt x="652" y="615"/>
                  <a:pt x="652" y="590"/>
                </a:cubicBezTo>
                <a:cubicBezTo>
                  <a:pt x="652" y="540"/>
                  <a:pt x="607" y="499"/>
                  <a:pt x="552" y="499"/>
                </a:cubicBezTo>
                <a:cubicBezTo>
                  <a:pt x="496" y="499"/>
                  <a:pt x="451" y="540"/>
                  <a:pt x="451" y="590"/>
                </a:cubicBezTo>
                <a:cubicBezTo>
                  <a:pt x="451" y="615"/>
                  <a:pt x="472" y="659"/>
                  <a:pt x="474" y="663"/>
                </a:cubicBezTo>
                <a:cubicBezTo>
                  <a:pt x="477" y="669"/>
                  <a:pt x="479" y="677"/>
                  <a:pt x="476" y="684"/>
                </a:cubicBezTo>
                <a:cubicBezTo>
                  <a:pt x="473" y="689"/>
                  <a:pt x="466" y="693"/>
                  <a:pt x="457" y="694"/>
                </a:cubicBezTo>
                <a:cubicBezTo>
                  <a:pt x="457" y="694"/>
                  <a:pt x="457" y="694"/>
                  <a:pt x="457" y="694"/>
                </a:cubicBezTo>
                <a:cubicBezTo>
                  <a:pt x="456" y="694"/>
                  <a:pt x="453" y="694"/>
                  <a:pt x="450" y="694"/>
                </a:cubicBezTo>
                <a:cubicBezTo>
                  <a:pt x="243" y="694"/>
                  <a:pt x="243" y="694"/>
                  <a:pt x="243" y="694"/>
                </a:cubicBezTo>
                <a:cubicBezTo>
                  <a:pt x="230" y="694"/>
                  <a:pt x="230" y="694"/>
                  <a:pt x="230" y="694"/>
                </a:cubicBezTo>
                <a:cubicBezTo>
                  <a:pt x="196" y="694"/>
                  <a:pt x="196" y="694"/>
                  <a:pt x="196" y="694"/>
                </a:cubicBezTo>
                <a:cubicBezTo>
                  <a:pt x="196" y="459"/>
                  <a:pt x="196" y="459"/>
                  <a:pt x="196" y="459"/>
                </a:cubicBezTo>
                <a:cubicBezTo>
                  <a:pt x="196" y="453"/>
                  <a:pt x="196" y="453"/>
                  <a:pt x="196" y="453"/>
                </a:cubicBezTo>
                <a:cubicBezTo>
                  <a:pt x="195" y="453"/>
                  <a:pt x="195" y="453"/>
                  <a:pt x="195" y="453"/>
                </a:cubicBezTo>
                <a:cubicBezTo>
                  <a:pt x="196" y="453"/>
                  <a:pt x="196" y="453"/>
                  <a:pt x="196" y="453"/>
                </a:cubicBezTo>
                <a:cubicBezTo>
                  <a:pt x="193" y="424"/>
                  <a:pt x="176" y="405"/>
                  <a:pt x="152" y="405"/>
                </a:cubicBezTo>
                <a:cubicBezTo>
                  <a:pt x="144" y="405"/>
                  <a:pt x="136" y="407"/>
                  <a:pt x="127" y="411"/>
                </a:cubicBezTo>
                <a:cubicBezTo>
                  <a:pt x="111" y="419"/>
                  <a:pt x="80" y="432"/>
                  <a:pt x="65" y="432"/>
                </a:cubicBezTo>
                <a:cubicBezTo>
                  <a:pt x="29" y="432"/>
                  <a:pt x="0" y="398"/>
                  <a:pt x="0" y="357"/>
                </a:cubicBezTo>
                <a:cubicBezTo>
                  <a:pt x="0" y="315"/>
                  <a:pt x="29" y="281"/>
                  <a:pt x="65" y="281"/>
                </a:cubicBezTo>
                <a:cubicBezTo>
                  <a:pt x="80" y="281"/>
                  <a:pt x="111" y="294"/>
                  <a:pt x="127" y="302"/>
                </a:cubicBezTo>
                <a:cubicBezTo>
                  <a:pt x="136" y="306"/>
                  <a:pt x="144" y="308"/>
                  <a:pt x="151" y="308"/>
                </a:cubicBezTo>
                <a:cubicBezTo>
                  <a:pt x="175" y="308"/>
                  <a:pt x="192" y="290"/>
                  <a:pt x="195" y="262"/>
                </a:cubicBezTo>
                <a:cubicBezTo>
                  <a:pt x="184" y="262"/>
                  <a:pt x="184" y="262"/>
                  <a:pt x="184" y="262"/>
                </a:cubicBezTo>
                <a:cubicBezTo>
                  <a:pt x="186" y="262"/>
                  <a:pt x="186" y="262"/>
                  <a:pt x="186" y="262"/>
                </a:cubicBezTo>
                <a:cubicBezTo>
                  <a:pt x="195" y="262"/>
                  <a:pt x="195" y="262"/>
                  <a:pt x="195" y="262"/>
                </a:cubicBezTo>
                <a:cubicBezTo>
                  <a:pt x="195" y="261"/>
                  <a:pt x="195" y="261"/>
                  <a:pt x="195" y="261"/>
                </a:cubicBezTo>
                <a:cubicBezTo>
                  <a:pt x="196" y="261"/>
                  <a:pt x="196" y="261"/>
                  <a:pt x="196" y="261"/>
                </a:cubicBezTo>
                <a:cubicBezTo>
                  <a:pt x="196" y="260"/>
                  <a:pt x="196" y="260"/>
                  <a:pt x="196" y="260"/>
                </a:cubicBezTo>
                <a:cubicBezTo>
                  <a:pt x="196" y="259"/>
                  <a:pt x="196" y="257"/>
                  <a:pt x="196" y="255"/>
                </a:cubicBezTo>
                <a:cubicBezTo>
                  <a:pt x="196" y="0"/>
                  <a:pt x="196" y="0"/>
                  <a:pt x="196" y="0"/>
                </a:cubicBezTo>
                <a:cubicBezTo>
                  <a:pt x="211" y="0"/>
                  <a:pt x="234" y="1"/>
                  <a:pt x="237" y="1"/>
                </a:cubicBezTo>
                <a:cubicBezTo>
                  <a:pt x="330" y="1"/>
                  <a:pt x="330" y="1"/>
                  <a:pt x="330" y="1"/>
                </a:cubicBezTo>
                <a:cubicBezTo>
                  <a:pt x="341" y="1"/>
                  <a:pt x="341" y="1"/>
                  <a:pt x="341" y="1"/>
                </a:cubicBezTo>
                <a:cubicBezTo>
                  <a:pt x="449" y="1"/>
                  <a:pt x="449" y="1"/>
                  <a:pt x="449" y="1"/>
                </a:cubicBezTo>
                <a:cubicBezTo>
                  <a:pt x="648" y="1"/>
                  <a:pt x="648" y="1"/>
                  <a:pt x="648" y="1"/>
                </a:cubicBezTo>
                <a:cubicBezTo>
                  <a:pt x="648" y="1"/>
                  <a:pt x="648" y="1"/>
                  <a:pt x="648" y="1"/>
                </a:cubicBezTo>
                <a:cubicBezTo>
                  <a:pt x="649" y="1"/>
                  <a:pt x="649" y="1"/>
                  <a:pt x="649" y="1"/>
                </a:cubicBezTo>
                <a:cubicBezTo>
                  <a:pt x="859" y="1"/>
                  <a:pt x="859" y="1"/>
                  <a:pt x="859" y="1"/>
                </a:cubicBezTo>
                <a:cubicBezTo>
                  <a:pt x="890" y="1"/>
                  <a:pt x="890" y="1"/>
                  <a:pt x="890" y="1"/>
                </a:cubicBezTo>
                <a:cubicBezTo>
                  <a:pt x="890" y="257"/>
                  <a:pt x="890" y="257"/>
                  <a:pt x="890" y="257"/>
                </a:cubicBezTo>
                <a:cubicBezTo>
                  <a:pt x="890" y="258"/>
                  <a:pt x="890" y="260"/>
                  <a:pt x="890" y="261"/>
                </a:cubicBezTo>
                <a:cubicBezTo>
                  <a:pt x="892" y="294"/>
                  <a:pt x="890" y="458"/>
                  <a:pt x="890" y="459"/>
                </a:cubicBezTo>
                <a:cubicBezTo>
                  <a:pt x="890" y="694"/>
                  <a:pt x="890" y="694"/>
                  <a:pt x="890" y="694"/>
                </a:cubicBezTo>
                <a:cubicBezTo>
                  <a:pt x="655" y="694"/>
                  <a:pt x="655" y="694"/>
                  <a:pt x="655" y="694"/>
                </a:cubicBezTo>
                <a:cubicBezTo>
                  <a:pt x="650" y="694"/>
                  <a:pt x="650" y="694"/>
                  <a:pt x="650" y="694"/>
                </a:cubicBezTo>
                <a:cubicBezTo>
                  <a:pt x="649" y="694"/>
                  <a:pt x="648" y="695"/>
                  <a:pt x="648" y="695"/>
                </a:cubicBezTo>
                <a:close/>
              </a:path>
            </a:pathLst>
          </a:custGeom>
          <a:solidFill>
            <a:schemeClr val="accent3"/>
          </a:solidFill>
          <a:ln>
            <a:noFill/>
          </a:ln>
        </p:spPr>
        <p:txBody>
          <a:bodyPr vert="horz" wrap="square" lIns="34284" tIns="17143" rIns="34284" bIns="17143" numCol="1" anchor="t" anchorCtr="0" compatLnSpc="1">
            <a:prstTxWarp prst="textNoShape">
              <a:avLst/>
            </a:prstTxWarp>
          </a:bodyPr>
          <a:lstStyle/>
          <a:p>
            <a:pPr>
              <a:lnSpc>
                <a:spcPct val="120000"/>
              </a:lnSpc>
            </a:pPr>
            <a:endParaRPr lang="en-US" sz="525" b="1">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25" name="Freeform 11"/>
          <p:cNvSpPr>
            <a:spLocks/>
          </p:cNvSpPr>
          <p:nvPr/>
        </p:nvSpPr>
        <p:spPr bwMode="auto">
          <a:xfrm>
            <a:off x="4733416" y="1145113"/>
            <a:ext cx="1883426" cy="1566697"/>
          </a:xfrm>
          <a:custGeom>
            <a:avLst/>
            <a:gdLst>
              <a:gd name="T0" fmla="*/ 252 w 728"/>
              <a:gd name="T1" fmla="*/ 694 h 695"/>
              <a:gd name="T2" fmla="*/ 247 w 728"/>
              <a:gd name="T3" fmla="*/ 694 h 695"/>
              <a:gd name="T4" fmla="*/ 0 w 728"/>
              <a:gd name="T5" fmla="*/ 694 h 695"/>
              <a:gd name="T6" fmla="*/ 0 w 728"/>
              <a:gd name="T7" fmla="*/ 459 h 695"/>
              <a:gd name="T8" fmla="*/ 0 w 728"/>
              <a:gd name="T9" fmla="*/ 455 h 695"/>
              <a:gd name="T10" fmla="*/ 0 w 728"/>
              <a:gd name="T11" fmla="*/ 455 h 695"/>
              <a:gd name="T12" fmla="*/ 20 w 728"/>
              <a:gd name="T13" fmla="*/ 431 h 695"/>
              <a:gd name="T14" fmla="*/ 33 w 728"/>
              <a:gd name="T15" fmla="*/ 434 h 695"/>
              <a:gd name="T16" fmla="*/ 110 w 728"/>
              <a:gd name="T17" fmla="*/ 457 h 695"/>
              <a:gd name="T18" fmla="*/ 206 w 728"/>
              <a:gd name="T19" fmla="*/ 357 h 695"/>
              <a:gd name="T20" fmla="*/ 110 w 728"/>
              <a:gd name="T21" fmla="*/ 256 h 695"/>
              <a:gd name="T22" fmla="*/ 33 w 728"/>
              <a:gd name="T23" fmla="*/ 279 h 695"/>
              <a:gd name="T24" fmla="*/ 20 w 728"/>
              <a:gd name="T25" fmla="*/ 283 h 695"/>
              <a:gd name="T26" fmla="*/ 1 w 728"/>
              <a:gd name="T27" fmla="*/ 260 h 695"/>
              <a:gd name="T28" fmla="*/ 0 w 728"/>
              <a:gd name="T29" fmla="*/ 259 h 695"/>
              <a:gd name="T30" fmla="*/ 0 w 728"/>
              <a:gd name="T31" fmla="*/ 259 h 695"/>
              <a:gd name="T32" fmla="*/ 0 w 728"/>
              <a:gd name="T33" fmla="*/ 255 h 695"/>
              <a:gd name="T34" fmla="*/ 0 w 728"/>
              <a:gd name="T35" fmla="*/ 1 h 695"/>
              <a:gd name="T36" fmla="*/ 33 w 728"/>
              <a:gd name="T37" fmla="*/ 1 h 695"/>
              <a:gd name="T38" fmla="*/ 253 w 728"/>
              <a:gd name="T39" fmla="*/ 1 h 695"/>
              <a:gd name="T40" fmla="*/ 254 w 728"/>
              <a:gd name="T41" fmla="*/ 1 h 695"/>
              <a:gd name="T42" fmla="*/ 254 w 728"/>
              <a:gd name="T43" fmla="*/ 1 h 695"/>
              <a:gd name="T44" fmla="*/ 463 w 728"/>
              <a:gd name="T45" fmla="*/ 1 h 695"/>
              <a:gd name="T46" fmla="*/ 589 w 728"/>
              <a:gd name="T47" fmla="*/ 1 h 695"/>
              <a:gd name="T48" fmla="*/ 589 w 728"/>
              <a:gd name="T49" fmla="*/ 0 h 695"/>
              <a:gd name="T50" fmla="*/ 685 w 728"/>
              <a:gd name="T51" fmla="*/ 0 h 695"/>
              <a:gd name="T52" fmla="*/ 728 w 728"/>
              <a:gd name="T53" fmla="*/ 0 h 695"/>
              <a:gd name="T54" fmla="*/ 728 w 728"/>
              <a:gd name="T55" fmla="*/ 255 h 695"/>
              <a:gd name="T56" fmla="*/ 728 w 728"/>
              <a:gd name="T57" fmla="*/ 260 h 695"/>
              <a:gd name="T58" fmla="*/ 709 w 728"/>
              <a:gd name="T59" fmla="*/ 282 h 695"/>
              <a:gd name="T60" fmla="*/ 695 w 728"/>
              <a:gd name="T61" fmla="*/ 279 h 695"/>
              <a:gd name="T62" fmla="*/ 619 w 728"/>
              <a:gd name="T63" fmla="*/ 256 h 695"/>
              <a:gd name="T64" fmla="*/ 523 w 728"/>
              <a:gd name="T65" fmla="*/ 356 h 695"/>
              <a:gd name="T66" fmla="*/ 619 w 728"/>
              <a:gd name="T67" fmla="*/ 457 h 695"/>
              <a:gd name="T68" fmla="*/ 695 w 728"/>
              <a:gd name="T69" fmla="*/ 434 h 695"/>
              <a:gd name="T70" fmla="*/ 709 w 728"/>
              <a:gd name="T71" fmla="*/ 431 h 695"/>
              <a:gd name="T72" fmla="*/ 728 w 728"/>
              <a:gd name="T73" fmla="*/ 454 h 695"/>
              <a:gd name="T74" fmla="*/ 728 w 728"/>
              <a:gd name="T75" fmla="*/ 459 h 695"/>
              <a:gd name="T76" fmla="*/ 728 w 728"/>
              <a:gd name="T77" fmla="*/ 694 h 695"/>
              <a:gd name="T78" fmla="*/ 679 w 728"/>
              <a:gd name="T79" fmla="*/ 694 h 695"/>
              <a:gd name="T80" fmla="*/ 679 w 728"/>
              <a:gd name="T81" fmla="*/ 694 h 695"/>
              <a:gd name="T82" fmla="*/ 461 w 728"/>
              <a:gd name="T83" fmla="*/ 694 h 695"/>
              <a:gd name="T84" fmla="*/ 454 w 728"/>
              <a:gd name="T85" fmla="*/ 694 h 695"/>
              <a:gd name="T86" fmla="*/ 454 w 728"/>
              <a:gd name="T87" fmla="*/ 694 h 695"/>
              <a:gd name="T88" fmla="*/ 434 w 728"/>
              <a:gd name="T89" fmla="*/ 684 h 695"/>
              <a:gd name="T90" fmla="*/ 436 w 728"/>
              <a:gd name="T91" fmla="*/ 663 h 695"/>
              <a:gd name="T92" fmla="*/ 461 w 728"/>
              <a:gd name="T93" fmla="*/ 590 h 695"/>
              <a:gd name="T94" fmla="*/ 355 w 728"/>
              <a:gd name="T95" fmla="*/ 499 h 695"/>
              <a:gd name="T96" fmla="*/ 249 w 728"/>
              <a:gd name="T97" fmla="*/ 590 h 695"/>
              <a:gd name="T98" fmla="*/ 274 w 728"/>
              <a:gd name="T99" fmla="*/ 663 h 695"/>
              <a:gd name="T100" fmla="*/ 275 w 728"/>
              <a:gd name="T101" fmla="*/ 684 h 695"/>
              <a:gd name="T102" fmla="*/ 254 w 728"/>
              <a:gd name="T103" fmla="*/ 695 h 695"/>
              <a:gd name="T104" fmla="*/ 252 w 728"/>
              <a:gd name="T105" fmla="*/ 694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8" h="695">
                <a:moveTo>
                  <a:pt x="252" y="694"/>
                </a:moveTo>
                <a:cubicBezTo>
                  <a:pt x="247" y="694"/>
                  <a:pt x="247" y="694"/>
                  <a:pt x="247" y="694"/>
                </a:cubicBezTo>
                <a:cubicBezTo>
                  <a:pt x="0" y="694"/>
                  <a:pt x="0" y="694"/>
                  <a:pt x="0" y="694"/>
                </a:cubicBezTo>
                <a:cubicBezTo>
                  <a:pt x="0" y="459"/>
                  <a:pt x="0" y="459"/>
                  <a:pt x="0" y="459"/>
                </a:cubicBezTo>
                <a:cubicBezTo>
                  <a:pt x="0" y="455"/>
                  <a:pt x="0" y="455"/>
                  <a:pt x="0" y="455"/>
                </a:cubicBezTo>
                <a:cubicBezTo>
                  <a:pt x="0" y="455"/>
                  <a:pt x="0" y="455"/>
                  <a:pt x="0" y="455"/>
                </a:cubicBezTo>
                <a:cubicBezTo>
                  <a:pt x="1" y="449"/>
                  <a:pt x="4" y="431"/>
                  <a:pt x="20" y="431"/>
                </a:cubicBezTo>
                <a:cubicBezTo>
                  <a:pt x="24" y="431"/>
                  <a:pt x="28" y="432"/>
                  <a:pt x="33" y="434"/>
                </a:cubicBezTo>
                <a:cubicBezTo>
                  <a:pt x="38" y="436"/>
                  <a:pt x="84" y="457"/>
                  <a:pt x="110" y="457"/>
                </a:cubicBezTo>
                <a:cubicBezTo>
                  <a:pt x="163" y="457"/>
                  <a:pt x="206" y="412"/>
                  <a:pt x="206" y="357"/>
                </a:cubicBezTo>
                <a:cubicBezTo>
                  <a:pt x="206" y="301"/>
                  <a:pt x="163" y="256"/>
                  <a:pt x="110" y="256"/>
                </a:cubicBezTo>
                <a:cubicBezTo>
                  <a:pt x="84" y="256"/>
                  <a:pt x="38" y="277"/>
                  <a:pt x="33" y="279"/>
                </a:cubicBezTo>
                <a:cubicBezTo>
                  <a:pt x="28" y="281"/>
                  <a:pt x="24" y="283"/>
                  <a:pt x="20" y="283"/>
                </a:cubicBezTo>
                <a:cubicBezTo>
                  <a:pt x="5" y="283"/>
                  <a:pt x="1" y="267"/>
                  <a:pt x="1" y="260"/>
                </a:cubicBezTo>
                <a:cubicBezTo>
                  <a:pt x="0" y="259"/>
                  <a:pt x="0" y="259"/>
                  <a:pt x="0" y="259"/>
                </a:cubicBezTo>
                <a:cubicBezTo>
                  <a:pt x="0" y="259"/>
                  <a:pt x="0" y="259"/>
                  <a:pt x="0" y="259"/>
                </a:cubicBezTo>
                <a:cubicBezTo>
                  <a:pt x="0" y="258"/>
                  <a:pt x="0" y="255"/>
                  <a:pt x="0" y="255"/>
                </a:cubicBezTo>
                <a:cubicBezTo>
                  <a:pt x="0" y="1"/>
                  <a:pt x="0" y="1"/>
                  <a:pt x="0" y="1"/>
                </a:cubicBezTo>
                <a:cubicBezTo>
                  <a:pt x="33" y="1"/>
                  <a:pt x="33" y="1"/>
                  <a:pt x="33" y="1"/>
                </a:cubicBezTo>
                <a:cubicBezTo>
                  <a:pt x="253" y="1"/>
                  <a:pt x="253" y="1"/>
                  <a:pt x="253" y="1"/>
                </a:cubicBezTo>
                <a:cubicBezTo>
                  <a:pt x="254" y="1"/>
                  <a:pt x="254" y="1"/>
                  <a:pt x="254" y="1"/>
                </a:cubicBezTo>
                <a:cubicBezTo>
                  <a:pt x="254" y="1"/>
                  <a:pt x="254" y="1"/>
                  <a:pt x="254" y="1"/>
                </a:cubicBezTo>
                <a:cubicBezTo>
                  <a:pt x="463" y="1"/>
                  <a:pt x="463" y="1"/>
                  <a:pt x="463" y="1"/>
                </a:cubicBezTo>
                <a:cubicBezTo>
                  <a:pt x="589" y="1"/>
                  <a:pt x="589" y="1"/>
                  <a:pt x="589" y="1"/>
                </a:cubicBezTo>
                <a:cubicBezTo>
                  <a:pt x="589" y="0"/>
                  <a:pt x="589" y="0"/>
                  <a:pt x="589" y="0"/>
                </a:cubicBezTo>
                <a:cubicBezTo>
                  <a:pt x="685" y="0"/>
                  <a:pt x="685" y="0"/>
                  <a:pt x="685" y="0"/>
                </a:cubicBezTo>
                <a:cubicBezTo>
                  <a:pt x="688" y="0"/>
                  <a:pt x="712" y="0"/>
                  <a:pt x="728" y="0"/>
                </a:cubicBezTo>
                <a:cubicBezTo>
                  <a:pt x="728" y="255"/>
                  <a:pt x="728" y="255"/>
                  <a:pt x="728" y="255"/>
                </a:cubicBezTo>
                <a:cubicBezTo>
                  <a:pt x="728" y="257"/>
                  <a:pt x="728" y="259"/>
                  <a:pt x="728" y="260"/>
                </a:cubicBezTo>
                <a:cubicBezTo>
                  <a:pt x="727" y="266"/>
                  <a:pt x="724" y="282"/>
                  <a:pt x="709" y="282"/>
                </a:cubicBezTo>
                <a:cubicBezTo>
                  <a:pt x="705" y="282"/>
                  <a:pt x="700" y="281"/>
                  <a:pt x="695" y="279"/>
                </a:cubicBezTo>
                <a:cubicBezTo>
                  <a:pt x="690" y="277"/>
                  <a:pt x="645" y="256"/>
                  <a:pt x="619" y="256"/>
                </a:cubicBezTo>
                <a:cubicBezTo>
                  <a:pt x="566" y="256"/>
                  <a:pt x="523" y="301"/>
                  <a:pt x="523" y="356"/>
                </a:cubicBezTo>
                <a:cubicBezTo>
                  <a:pt x="523" y="412"/>
                  <a:pt x="566" y="457"/>
                  <a:pt x="619" y="457"/>
                </a:cubicBezTo>
                <a:cubicBezTo>
                  <a:pt x="645" y="457"/>
                  <a:pt x="690" y="436"/>
                  <a:pt x="695" y="434"/>
                </a:cubicBezTo>
                <a:cubicBezTo>
                  <a:pt x="700" y="432"/>
                  <a:pt x="705" y="431"/>
                  <a:pt x="709" y="431"/>
                </a:cubicBezTo>
                <a:cubicBezTo>
                  <a:pt x="724" y="431"/>
                  <a:pt x="728" y="447"/>
                  <a:pt x="728" y="454"/>
                </a:cubicBezTo>
                <a:cubicBezTo>
                  <a:pt x="728" y="459"/>
                  <a:pt x="728" y="459"/>
                  <a:pt x="728" y="459"/>
                </a:cubicBezTo>
                <a:cubicBezTo>
                  <a:pt x="728" y="694"/>
                  <a:pt x="728" y="694"/>
                  <a:pt x="728" y="694"/>
                </a:cubicBezTo>
                <a:cubicBezTo>
                  <a:pt x="679" y="694"/>
                  <a:pt x="679" y="694"/>
                  <a:pt x="679" y="694"/>
                </a:cubicBezTo>
                <a:cubicBezTo>
                  <a:pt x="679" y="694"/>
                  <a:pt x="679" y="694"/>
                  <a:pt x="679" y="694"/>
                </a:cubicBezTo>
                <a:cubicBezTo>
                  <a:pt x="461" y="694"/>
                  <a:pt x="461" y="694"/>
                  <a:pt x="461" y="694"/>
                </a:cubicBezTo>
                <a:cubicBezTo>
                  <a:pt x="458" y="694"/>
                  <a:pt x="455" y="694"/>
                  <a:pt x="454" y="694"/>
                </a:cubicBezTo>
                <a:cubicBezTo>
                  <a:pt x="454" y="694"/>
                  <a:pt x="454" y="694"/>
                  <a:pt x="454" y="694"/>
                </a:cubicBezTo>
                <a:cubicBezTo>
                  <a:pt x="445" y="693"/>
                  <a:pt x="438" y="689"/>
                  <a:pt x="434" y="684"/>
                </a:cubicBezTo>
                <a:cubicBezTo>
                  <a:pt x="431" y="677"/>
                  <a:pt x="433" y="669"/>
                  <a:pt x="436" y="663"/>
                </a:cubicBezTo>
                <a:cubicBezTo>
                  <a:pt x="439" y="659"/>
                  <a:pt x="461" y="615"/>
                  <a:pt x="461" y="590"/>
                </a:cubicBezTo>
                <a:cubicBezTo>
                  <a:pt x="461" y="540"/>
                  <a:pt x="413" y="499"/>
                  <a:pt x="355" y="499"/>
                </a:cubicBezTo>
                <a:cubicBezTo>
                  <a:pt x="296" y="499"/>
                  <a:pt x="249" y="540"/>
                  <a:pt x="249" y="590"/>
                </a:cubicBezTo>
                <a:cubicBezTo>
                  <a:pt x="249" y="615"/>
                  <a:pt x="271" y="659"/>
                  <a:pt x="274" y="663"/>
                </a:cubicBezTo>
                <a:cubicBezTo>
                  <a:pt x="278" y="671"/>
                  <a:pt x="278" y="679"/>
                  <a:pt x="275" y="684"/>
                </a:cubicBezTo>
                <a:cubicBezTo>
                  <a:pt x="272" y="690"/>
                  <a:pt x="264" y="693"/>
                  <a:pt x="254" y="695"/>
                </a:cubicBezTo>
                <a:cubicBezTo>
                  <a:pt x="253" y="694"/>
                  <a:pt x="252" y="694"/>
                  <a:pt x="252" y="694"/>
                </a:cubicBezTo>
              </a:path>
            </a:pathLst>
          </a:custGeom>
          <a:solidFill>
            <a:schemeClr val="accent2"/>
          </a:solidFill>
          <a:ln>
            <a:noFill/>
          </a:ln>
        </p:spPr>
        <p:txBody>
          <a:bodyPr vert="horz" wrap="square" lIns="34284" tIns="17143" rIns="34284" bIns="17143" numCol="1" anchor="t" anchorCtr="0" compatLnSpc="1">
            <a:prstTxWarp prst="textNoShape">
              <a:avLst/>
            </a:prstTxWarp>
          </a:bodyPr>
          <a:lstStyle/>
          <a:p>
            <a:pPr>
              <a:lnSpc>
                <a:spcPct val="120000"/>
              </a:lnSpc>
            </a:pPr>
            <a:endParaRPr lang="en-US" sz="525" b="1">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27" name="Rectangle 26"/>
          <p:cNvSpPr/>
          <p:nvPr/>
        </p:nvSpPr>
        <p:spPr>
          <a:xfrm>
            <a:off x="1236958" y="1759184"/>
            <a:ext cx="1630575" cy="338554"/>
          </a:xfrm>
          <a:prstGeom prst="rect">
            <a:avLst/>
          </a:prstGeom>
        </p:spPr>
        <p:txBody>
          <a:bodyPr wrap="none">
            <a:spAutoFit/>
          </a:bodyPr>
          <a:lstStyle/>
          <a:p>
            <a:pPr algn="ctr"/>
            <a:r>
              <a:rPr lang="vi-VN" sz="1600" dirty="0">
                <a:solidFill>
                  <a:schemeClr val="bg1"/>
                </a:solidFill>
                <a:latin typeface="Montserrat SemiBold" panose="00000700000000000000" pitchFamily="2" charset="0"/>
                <a:ea typeface="字魂36号-正文宋楷" panose="02000000000000000000" pitchFamily="2" charset="-122"/>
                <a:cs typeface="Lato Regular"/>
                <a:sym typeface="字魂36号-正文宋楷" panose="02000000000000000000" pitchFamily="2" charset="-122"/>
              </a:rPr>
              <a:t>Cách tiếp cận</a:t>
            </a:r>
            <a:endParaRPr lang="en-US" sz="1600" dirty="0">
              <a:solidFill>
                <a:schemeClr val="bg1"/>
              </a:solidFill>
              <a:latin typeface="Montserrat SemiBold" panose="00000700000000000000" pitchFamily="2" charset="0"/>
              <a:ea typeface="字魂36号-正文宋楷" panose="02000000000000000000" pitchFamily="2" charset="-122"/>
              <a:cs typeface="Lato Regular"/>
              <a:sym typeface="字魂36号-正文宋楷" panose="02000000000000000000" pitchFamily="2" charset="-122"/>
            </a:endParaRPr>
          </a:p>
        </p:txBody>
      </p:sp>
      <p:sp>
        <p:nvSpPr>
          <p:cNvPr id="28" name="Rectangle 27"/>
          <p:cNvSpPr/>
          <p:nvPr/>
        </p:nvSpPr>
        <p:spPr>
          <a:xfrm>
            <a:off x="5091849" y="1220575"/>
            <a:ext cx="1166559" cy="1077218"/>
          </a:xfrm>
          <a:prstGeom prst="rect">
            <a:avLst/>
          </a:prstGeom>
        </p:spPr>
        <p:txBody>
          <a:bodyPr wrap="square">
            <a:spAutoFit/>
          </a:bodyPr>
          <a:lstStyle/>
          <a:p>
            <a:pPr algn="ctr"/>
            <a:r>
              <a:rPr lang="vi-VN" sz="1600" dirty="0">
                <a:solidFill>
                  <a:schemeClr val="bg1"/>
                </a:solidFill>
                <a:latin typeface="Montserrat SemiBold" panose="00000700000000000000" pitchFamily="2" charset="0"/>
                <a:ea typeface="字魂36号-正文宋楷" panose="02000000000000000000" pitchFamily="2" charset="-122"/>
                <a:cs typeface="Lato Regular"/>
                <a:sym typeface="字魂36号-正文宋楷" panose="02000000000000000000" pitchFamily="2" charset="-122"/>
              </a:rPr>
              <a:t>Phương pháp nghiên cứu</a:t>
            </a:r>
            <a:endParaRPr lang="en-US" sz="1600" dirty="0">
              <a:solidFill>
                <a:schemeClr val="bg1"/>
              </a:solidFill>
              <a:latin typeface="Montserrat SemiBold" panose="00000700000000000000" pitchFamily="2" charset="0"/>
              <a:ea typeface="字魂36号-正文宋楷" panose="02000000000000000000" pitchFamily="2" charset="-122"/>
              <a:cs typeface="Lato Regular"/>
              <a:sym typeface="字魂36号-正文宋楷" panose="02000000000000000000" pitchFamily="2" charset="-122"/>
            </a:endParaRPr>
          </a:p>
        </p:txBody>
      </p:sp>
      <p:sp>
        <p:nvSpPr>
          <p:cNvPr id="29" name="Rectangle 28"/>
          <p:cNvSpPr/>
          <p:nvPr/>
        </p:nvSpPr>
        <p:spPr>
          <a:xfrm>
            <a:off x="8585983" y="1636073"/>
            <a:ext cx="1639738" cy="584775"/>
          </a:xfrm>
          <a:prstGeom prst="rect">
            <a:avLst/>
          </a:prstGeom>
        </p:spPr>
        <p:txBody>
          <a:bodyPr wrap="square">
            <a:spAutoFit/>
          </a:bodyPr>
          <a:lstStyle/>
          <a:p>
            <a:pPr algn="ctr"/>
            <a:r>
              <a:rPr lang="vi-VN" sz="1600" dirty="0">
                <a:solidFill>
                  <a:schemeClr val="bg1"/>
                </a:solidFill>
                <a:latin typeface="Montserrat SemiBold" panose="00000700000000000000" pitchFamily="2" charset="0"/>
                <a:ea typeface="字魂36号-正文宋楷" panose="02000000000000000000" pitchFamily="2" charset="-122"/>
                <a:cs typeface="Lato Regular"/>
                <a:sym typeface="字魂36号-正文宋楷" panose="02000000000000000000" pitchFamily="2" charset="-122"/>
              </a:rPr>
              <a:t>Phạm vi nghiên cứu</a:t>
            </a:r>
            <a:r>
              <a:rPr lang="en-US" sz="1600" dirty="0">
                <a:solidFill>
                  <a:schemeClr val="bg1"/>
                </a:solidFill>
                <a:latin typeface="Montserrat SemiBold" panose="00000700000000000000" pitchFamily="2" charset="0"/>
                <a:ea typeface="字魂36号-正文宋楷" panose="02000000000000000000" pitchFamily="2" charset="-122"/>
                <a:cs typeface="Lato Regular"/>
                <a:sym typeface="字魂36号-正文宋楷" panose="02000000000000000000" pitchFamily="2" charset="-122"/>
              </a:rPr>
              <a:t> </a:t>
            </a:r>
          </a:p>
        </p:txBody>
      </p:sp>
      <p:sp>
        <p:nvSpPr>
          <p:cNvPr id="18" name="文本框 17">
            <a:extLst>
              <a:ext uri="{FF2B5EF4-FFF2-40B4-BE49-F238E27FC236}">
                <a16:creationId xmlns:a16="http://schemas.microsoft.com/office/drawing/2014/main" id="{9E752C86-E20E-4368-AD8A-116F95CE08A7}"/>
              </a:ext>
            </a:extLst>
          </p:cNvPr>
          <p:cNvSpPr txBox="1"/>
          <p:nvPr/>
        </p:nvSpPr>
        <p:spPr>
          <a:xfrm>
            <a:off x="1173402" y="465059"/>
            <a:ext cx="9052320" cy="430887"/>
          </a:xfrm>
          <a:prstGeom prst="rect">
            <a:avLst/>
          </a:prstGeom>
          <a:noFill/>
        </p:spPr>
        <p:txBody>
          <a:bodyPr wrap="square" rtlCol="0">
            <a:spAutoFit/>
          </a:bodyPr>
          <a:lstStyle/>
          <a:p>
            <a:pPr marL="0" lvl="0" algn="l"/>
            <a:r>
              <a:rPr lang="vi-VN" sz="2200">
                <a:solidFill>
                  <a:srgbClr val="000000"/>
                </a:solidFill>
                <a:latin typeface="Montserrat SemiBold" panose="00000700000000000000" pitchFamily="2" charset="0"/>
              </a:rPr>
              <a:t>Cách tiếp cận, phương pháp nghiên cứu, phạm vi nghiên cứu</a:t>
            </a:r>
            <a:endParaRPr lang="en-US" sz="2200" b="0" i="0" u="none" dirty="0">
              <a:solidFill>
                <a:srgbClr val="000000"/>
              </a:solidFill>
              <a:latin typeface="Montserrat SemiBold" panose="00000700000000000000" pitchFamily="2" charset="0"/>
            </a:endParaRPr>
          </a:p>
        </p:txBody>
      </p:sp>
      <p:sp>
        <p:nvSpPr>
          <p:cNvPr id="20" name="TextBox 100">
            <a:extLst>
              <a:ext uri="{FF2B5EF4-FFF2-40B4-BE49-F238E27FC236}">
                <a16:creationId xmlns:a16="http://schemas.microsoft.com/office/drawing/2014/main" id="{5C77B9FD-6668-4B57-AD6E-D7CDACC82165}"/>
              </a:ext>
            </a:extLst>
          </p:cNvPr>
          <p:cNvSpPr txBox="1"/>
          <p:nvPr/>
        </p:nvSpPr>
        <p:spPr>
          <a:xfrm>
            <a:off x="7983467" y="2969972"/>
            <a:ext cx="2864641" cy="3139321"/>
          </a:xfrm>
          <a:prstGeom prst="rect">
            <a:avLst/>
          </a:prstGeom>
          <a:noFill/>
        </p:spPr>
        <p:txBody>
          <a:bodyPr wrap="square" lIns="0" tIns="0" rIns="0" bIns="0" rtlCol="0">
            <a:spAutoFit/>
          </a:bodyPr>
          <a:lstStyle/>
          <a:p>
            <a:pPr lvl="0"/>
            <a:r>
              <a:rPr lang="vi-VN" sz="1200" dirty="0">
                <a:latin typeface="Montserrat SemiBold" panose="00000700000000000000" pitchFamily="2" charset="-93"/>
              </a:rPr>
              <a:t>- Phạm vi: xoay quanh các nghiệp vụ bán hàng, tuân theo nghiệp vụ quản lý của một quán cà phê, đảm bảo đầy đủ các chức năng chính của phần mềm và khai thác các chức năng mới có liên quan đến quản lý quán cà phê nhằm giúp cho phần mềm thêm phần tiện ích </a:t>
            </a:r>
          </a:p>
          <a:p>
            <a:pPr lvl="0"/>
            <a:r>
              <a:rPr lang="vi-VN" sz="1200" dirty="0">
                <a:latin typeface="Montserrat SemiBold" panose="00000700000000000000" pitchFamily="2" charset="-93"/>
              </a:rPr>
              <a:t>- </a:t>
            </a:r>
            <a:r>
              <a:rPr lang="vi-VN" sz="1200" b="1" dirty="0">
                <a:latin typeface="Montserrat SemiBold" panose="00000700000000000000" pitchFamily="2" charset="-93"/>
              </a:rPr>
              <a:t>Dự án quản lý quán coffee</a:t>
            </a:r>
            <a:r>
              <a:rPr lang="vi-VN" sz="1200" dirty="0">
                <a:latin typeface="Montserrat SemiBold" panose="00000700000000000000" pitchFamily="2" charset="-93"/>
              </a:rPr>
              <a:t> là một hệ thống phần mềm được phát triển để giúp quản lý và vận hành cửa hàng một cách hiệu quả. Mục tiêu chính của dự án này là tối ưu hóa quá trình quản lý, lên đơn và thanh toán trong cửa hàng, giúp nâng cao hiệu suất kinh doanh và trải nghiệm khách hàng.</a:t>
            </a:r>
            <a:endParaRPr lang="en-US" altLang="zh-CN" sz="1200" dirty="0">
              <a:solidFill>
                <a:schemeClr val="bg1">
                  <a:lumMod val="65000"/>
                </a:schemeClr>
              </a:solidFill>
              <a:latin typeface="Montserrat SemiBold" panose="00000700000000000000" pitchFamily="2" charset="-93"/>
              <a:ea typeface="字魂36号-正文宋楷" panose="02000000000000000000" pitchFamily="2" charset="-122"/>
              <a:cs typeface="Lato Regular"/>
              <a:sym typeface="字魂36号-正文宋楷" panose="02000000000000000000" pitchFamily="2" charset="-122"/>
            </a:endParaRPr>
          </a:p>
        </p:txBody>
      </p:sp>
      <p:sp>
        <p:nvSpPr>
          <p:cNvPr id="21" name="TextBox 100">
            <a:extLst>
              <a:ext uri="{FF2B5EF4-FFF2-40B4-BE49-F238E27FC236}">
                <a16:creationId xmlns:a16="http://schemas.microsoft.com/office/drawing/2014/main" id="{9D8A27C8-ECAA-4FAF-99D8-0B4D35C70885}"/>
              </a:ext>
            </a:extLst>
          </p:cNvPr>
          <p:cNvSpPr txBox="1"/>
          <p:nvPr/>
        </p:nvSpPr>
        <p:spPr>
          <a:xfrm>
            <a:off x="3810447" y="2969972"/>
            <a:ext cx="3937820" cy="2400657"/>
          </a:xfrm>
          <a:prstGeom prst="rect">
            <a:avLst/>
          </a:prstGeom>
          <a:noFill/>
        </p:spPr>
        <p:txBody>
          <a:bodyPr wrap="square" lIns="0" tIns="0" rIns="0" bIns="0" rtlCol="0">
            <a:spAutoFit/>
          </a:bodyPr>
          <a:lstStyle/>
          <a:p>
            <a:pPr fontAlgn="base"/>
            <a:r>
              <a:rPr lang="vi-VN" sz="1200" dirty="0">
                <a:latin typeface="Montserrat SemiBold" panose="00000700000000000000" pitchFamily="2" charset="-93"/>
              </a:rPr>
              <a:t>- Một số phương pháp nghiên cứu phổ biến trong đề tài quản lý quán cafe bao gồm: </a:t>
            </a:r>
          </a:p>
          <a:p>
            <a:pPr fontAlgn="base"/>
            <a:r>
              <a:rPr lang="vi-VN" sz="1200" dirty="0">
                <a:latin typeface="Montserrat SemiBold" panose="00000700000000000000" pitchFamily="2" charset="-93"/>
              </a:rPr>
              <a:t>+ Nghiên cứu định tính: sử dụng các phương pháp như phỏng vấn, thảo luận nhóm, quan sát để thu thập dữ liệu. </a:t>
            </a:r>
          </a:p>
          <a:p>
            <a:pPr fontAlgn="base"/>
            <a:r>
              <a:rPr lang="vi-VN" sz="1200" dirty="0">
                <a:latin typeface="Montserrat SemiBold" panose="00000700000000000000" pitchFamily="2" charset="-93"/>
              </a:rPr>
              <a:t>+ Nghiên cứu định lượng: sử dụng các phương pháp như khảo sát, thu thập dữ liệu thứ cấp để thu thập dữ liệu. </a:t>
            </a:r>
          </a:p>
          <a:p>
            <a:pPr fontAlgn="base"/>
            <a:r>
              <a:rPr lang="vi-VN" sz="1200" dirty="0">
                <a:latin typeface="Montserrat SemiBold" panose="00000700000000000000" pitchFamily="2" charset="-93"/>
              </a:rPr>
              <a:t>+ Phân tích dữ liệu: sử dụng các phương pháp thống kê để phân tích dữ liệu thu thập được. </a:t>
            </a:r>
          </a:p>
          <a:p>
            <a:pPr fontAlgn="base"/>
            <a:r>
              <a:rPr lang="vi-VN" sz="1200" dirty="0">
                <a:latin typeface="Montserrat SemiBold" panose="00000700000000000000" pitchFamily="2" charset="-93"/>
              </a:rPr>
              <a:t>=&gt;Kết quả nghiên cứu đề tài quản lý quán cafe sẽ được sử dụng để đề xuất các giải pháp nhằm nâng cao hiệu quả quản lý quán cafe. </a:t>
            </a:r>
          </a:p>
        </p:txBody>
      </p:sp>
      <p:sp>
        <p:nvSpPr>
          <p:cNvPr id="2" name="矩形 31">
            <a:extLst>
              <a:ext uri="{FF2B5EF4-FFF2-40B4-BE49-F238E27FC236}">
                <a16:creationId xmlns:a16="http://schemas.microsoft.com/office/drawing/2014/main" id="{EE740CD0-1011-D5B3-64DB-37EA5ACB65D5}"/>
              </a:ext>
            </a:extLst>
          </p:cNvPr>
          <p:cNvSpPr/>
          <p:nvPr/>
        </p:nvSpPr>
        <p:spPr>
          <a:xfrm>
            <a:off x="596900" y="4012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Tree>
    <p:extLst>
      <p:ext uri="{BB962C8B-B14F-4D97-AF65-F5344CB8AC3E}">
        <p14:creationId xmlns:p14="http://schemas.microsoft.com/office/powerpoint/2010/main" val="287398841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randombar(horizontal)">
                                      <p:cBhvr>
                                        <p:cTn id="7" dur="500"/>
                                        <p:tgtEl>
                                          <p:spTgt spid="10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randombar(horizontal)">
                                      <p:cBhvr>
                                        <p:cTn id="11" dur="500"/>
                                        <p:tgtEl>
                                          <p:spTgt spid="2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randombar(horizontal)">
                                      <p:cBhvr>
                                        <p:cTn id="19" dur="500"/>
                                        <p:tgtEl>
                                          <p:spTgt spid="25"/>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randombar(horizontal)">
                                      <p:cBhvr>
                                        <p:cTn id="23" dur="500"/>
                                        <p:tgtEl>
                                          <p:spTgt spid="28"/>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randombar(horizontal)">
                                      <p:cBhvr>
                                        <p:cTn id="27" dur="500"/>
                                        <p:tgtEl>
                                          <p:spTgt spid="24"/>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randombar(horizontal)">
                                      <p:cBhvr>
                                        <p:cTn id="35" dur="500"/>
                                        <p:tgtEl>
                                          <p:spTgt spid="20"/>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randombar(horizontal)">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23" grpId="0" animBg="1"/>
      <p:bldP spid="24" grpId="0" animBg="1"/>
      <p:bldP spid="25" grpId="0" animBg="1"/>
      <p:bldP spid="27" grpId="0"/>
      <p:bldP spid="28" grpId="0"/>
      <p:bldP spid="2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452"/>
          <p:cNvSpPr/>
          <p:nvPr/>
        </p:nvSpPr>
        <p:spPr>
          <a:xfrm>
            <a:off x="1139492" y="1622324"/>
            <a:ext cx="3948701" cy="4218034"/>
          </a:xfrm>
          <a:prstGeom prst="roundRect">
            <a:avLst>
              <a:gd name="adj" fmla="val 6924"/>
            </a:avLst>
          </a:prstGeom>
          <a:ln w="12700">
            <a:solidFill>
              <a:srgbClr val="A6AAA9"/>
            </a:solidFill>
            <a:miter lim="400000"/>
          </a:ln>
        </p:spPr>
        <p:txBody>
          <a:bodyPr lIns="19049" tIns="19049" rIns="19049" bIns="19049" anchor="ctr"/>
          <a:lstStyle/>
          <a:p>
            <a:pPr lvl="0"/>
            <a:endParaRPr sz="1733" dirty="0">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6" name="Shape 1460"/>
          <p:cNvSpPr/>
          <p:nvPr/>
        </p:nvSpPr>
        <p:spPr>
          <a:xfrm>
            <a:off x="1676105" y="1017642"/>
            <a:ext cx="2875474" cy="11540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9049" tIns="19049" rIns="19049" bIns="19049" numCol="1" anchor="ctr">
            <a:noAutofit/>
          </a:bodyPr>
          <a:lstStyle/>
          <a:p>
            <a:pPr lvl="0"/>
            <a:endParaRPr sz="1733" dirty="0">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21" name="Text Placeholder 5"/>
          <p:cNvSpPr txBox="1">
            <a:spLocks/>
          </p:cNvSpPr>
          <p:nvPr/>
        </p:nvSpPr>
        <p:spPr>
          <a:xfrm>
            <a:off x="1404362" y="2603467"/>
            <a:ext cx="1698591" cy="577887"/>
          </a:xfrm>
          <a:prstGeom prst="rect">
            <a:avLst/>
          </a:prstGeom>
        </p:spPr>
        <p:txBody>
          <a:bodyPr lIns="121907" tIns="60953" rIns="121907" bIns="60953"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US" sz="1500" b="1" i="0" u="none">
                <a:solidFill>
                  <a:srgbClr val="FFFFFF"/>
                </a:solidFill>
                <a:latin typeface="Montserrat SemiBold" panose="00000700000000000000" pitchFamily="2" charset="0"/>
              </a:rPr>
              <a:t>Click to enter the title</a:t>
            </a:r>
          </a:p>
        </p:txBody>
      </p:sp>
      <p:sp>
        <p:nvSpPr>
          <p:cNvPr id="22" name="Text Placeholder 6"/>
          <p:cNvSpPr txBox="1">
            <a:spLocks/>
          </p:cNvSpPr>
          <p:nvPr/>
        </p:nvSpPr>
        <p:spPr>
          <a:xfrm>
            <a:off x="1257895" y="2379429"/>
            <a:ext cx="3711893" cy="3283949"/>
          </a:xfrm>
          <a:prstGeom prst="rect">
            <a:avLst/>
          </a:prstGeom>
        </p:spPr>
        <p:txBody>
          <a:bodyPr lIns="121907" tIns="60953" rIns="121907" bIns="60953"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vi-VN" sz="1200" dirty="0">
                <a:latin typeface="Montserrat SemiBold" panose="00000700000000000000" pitchFamily="2" charset="-93"/>
              </a:rPr>
              <a:t>+ C# (hay còn gọi là C Sharp, là ngôn ngữ lập trình hướng đối tượng, hiện đại do Microsoft phát triển như một phần của nền tảng .NET. Nó được giới thiệu lần đầu tiên vào năm 2000 và kể từ đó đã trở thành một trong những ngôn ngữ lập trình được sử dụng rộng rãi nhất trong ngành. </a:t>
            </a:r>
          </a:p>
          <a:p>
            <a:pPr marL="0" indent="0" fontAlgn="base">
              <a:buNone/>
            </a:pPr>
            <a:r>
              <a:rPr lang="vi-VN" sz="1200" dirty="0">
                <a:latin typeface="Montserrat SemiBold" panose="00000700000000000000" pitchFamily="2" charset="-93"/>
              </a:rPr>
              <a:t>+ C# có thiết kế đơn giản, mạnh mẽ và linh hoạt. Sở hữu một cú pháp tương tự như các ngôn ngữ lập trình phổ biến, bao gồm Java và C++, giúp các nhà phát triển đã quen thuộc với các ngôn ngữ này dễ làm quen. </a:t>
            </a:r>
          </a:p>
          <a:p>
            <a:pPr marL="0" lvl="0" indent="0">
              <a:buNone/>
            </a:pPr>
            <a:endParaRPr lang="en-US" sz="1200" b="0" i="0" u="none" dirty="0">
              <a:solidFill>
                <a:srgbClr val="808080"/>
              </a:solidFill>
              <a:latin typeface="Montserrat SemiBold" panose="00000700000000000000" pitchFamily="2" charset="-93"/>
            </a:endParaRPr>
          </a:p>
        </p:txBody>
      </p:sp>
      <p:sp>
        <p:nvSpPr>
          <p:cNvPr id="20" name="文本框 19">
            <a:extLst>
              <a:ext uri="{FF2B5EF4-FFF2-40B4-BE49-F238E27FC236}">
                <a16:creationId xmlns:a16="http://schemas.microsoft.com/office/drawing/2014/main" id="{981C4B66-A86D-4C23-ABE5-D472C789866A}"/>
              </a:ext>
            </a:extLst>
          </p:cNvPr>
          <p:cNvSpPr txBox="1"/>
          <p:nvPr/>
        </p:nvSpPr>
        <p:spPr>
          <a:xfrm>
            <a:off x="1173402" y="465059"/>
            <a:ext cx="5861579" cy="430887"/>
          </a:xfrm>
          <a:prstGeom prst="rect">
            <a:avLst/>
          </a:prstGeom>
          <a:noFill/>
        </p:spPr>
        <p:txBody>
          <a:bodyPr wrap="square" rtlCol="0">
            <a:spAutoFit/>
          </a:bodyPr>
          <a:lstStyle/>
          <a:p>
            <a:pPr marL="0" lvl="0" algn="l"/>
            <a:r>
              <a:rPr lang="vi-VN" sz="2200" b="0" i="0" u="none" dirty="0">
                <a:solidFill>
                  <a:srgbClr val="000000"/>
                </a:solidFill>
                <a:latin typeface="Montserrat SemiBold" panose="00000700000000000000" pitchFamily="2" charset="0"/>
              </a:rPr>
              <a:t>Công cụ thực hiện</a:t>
            </a:r>
            <a:endParaRPr lang="en-US" sz="2200" b="0" i="0" u="none" dirty="0">
              <a:solidFill>
                <a:srgbClr val="000000"/>
              </a:solidFill>
              <a:latin typeface="Montserrat SemiBold" panose="00000700000000000000" pitchFamily="2" charset="0"/>
            </a:endParaRPr>
          </a:p>
        </p:txBody>
      </p:sp>
      <p:sp>
        <p:nvSpPr>
          <p:cNvPr id="8" name="Shape 1452">
            <a:extLst>
              <a:ext uri="{FF2B5EF4-FFF2-40B4-BE49-F238E27FC236}">
                <a16:creationId xmlns:a16="http://schemas.microsoft.com/office/drawing/2014/main" id="{CCA69E72-A9AB-CCD3-8DAE-8FCCADE5BB9F}"/>
              </a:ext>
            </a:extLst>
          </p:cNvPr>
          <p:cNvSpPr/>
          <p:nvPr/>
        </p:nvSpPr>
        <p:spPr>
          <a:xfrm>
            <a:off x="6096000" y="1594682"/>
            <a:ext cx="3948701" cy="4245676"/>
          </a:xfrm>
          <a:prstGeom prst="roundRect">
            <a:avLst>
              <a:gd name="adj" fmla="val 6924"/>
            </a:avLst>
          </a:prstGeom>
          <a:ln w="12700">
            <a:solidFill>
              <a:srgbClr val="A6AAA9"/>
            </a:solidFill>
            <a:miter lim="400000"/>
          </a:ln>
        </p:spPr>
        <p:txBody>
          <a:bodyPr lIns="19049" tIns="19049" rIns="19049" bIns="19049" anchor="ctr"/>
          <a:lstStyle/>
          <a:p>
            <a:pPr lvl="0"/>
            <a:endParaRPr sz="1733" dirty="0">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9" name="Shape 1460">
            <a:extLst>
              <a:ext uri="{FF2B5EF4-FFF2-40B4-BE49-F238E27FC236}">
                <a16:creationId xmlns:a16="http://schemas.microsoft.com/office/drawing/2014/main" id="{885ABD85-3DF1-8C2D-F2CD-FFB23EF6EF3B}"/>
              </a:ext>
            </a:extLst>
          </p:cNvPr>
          <p:cNvSpPr/>
          <p:nvPr/>
        </p:nvSpPr>
        <p:spPr>
          <a:xfrm>
            <a:off x="6632349" y="1045284"/>
            <a:ext cx="2875474" cy="11540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9049" tIns="19049" rIns="19049" bIns="19049" numCol="1" anchor="ctr">
            <a:noAutofit/>
          </a:bodyPr>
          <a:lstStyle/>
          <a:p>
            <a:pPr lvl="0"/>
            <a:endParaRPr sz="1733" dirty="0">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
        <p:nvSpPr>
          <p:cNvPr id="14" name="TextBox 13">
            <a:extLst>
              <a:ext uri="{FF2B5EF4-FFF2-40B4-BE49-F238E27FC236}">
                <a16:creationId xmlns:a16="http://schemas.microsoft.com/office/drawing/2014/main" id="{1552E946-BBD0-C0C7-4A03-02E3F8395FBF}"/>
              </a:ext>
            </a:extLst>
          </p:cNvPr>
          <p:cNvSpPr txBox="1"/>
          <p:nvPr/>
        </p:nvSpPr>
        <p:spPr>
          <a:xfrm>
            <a:off x="2682638" y="1225349"/>
            <a:ext cx="840629" cy="646331"/>
          </a:xfrm>
          <a:prstGeom prst="rect">
            <a:avLst/>
          </a:prstGeom>
          <a:noFill/>
        </p:spPr>
        <p:txBody>
          <a:bodyPr wrap="square" rtlCol="0">
            <a:spAutoFit/>
          </a:bodyPr>
          <a:lstStyle/>
          <a:p>
            <a:r>
              <a:rPr lang="en-US" sz="3600" i="1" u="sng" dirty="0">
                <a:solidFill>
                  <a:schemeClr val="bg1"/>
                </a:solidFill>
                <a:latin typeface="Montserrat SemiBold" panose="00000700000000000000" pitchFamily="2" charset="-93"/>
              </a:rPr>
              <a:t>C#</a:t>
            </a:r>
            <a:endParaRPr lang="vi-VN" sz="3600" i="1" u="sng" dirty="0">
              <a:solidFill>
                <a:schemeClr val="bg1"/>
              </a:solidFill>
              <a:latin typeface="Montserrat SemiBold" panose="00000700000000000000" pitchFamily="2" charset="-93"/>
            </a:endParaRPr>
          </a:p>
        </p:txBody>
      </p:sp>
      <p:sp>
        <p:nvSpPr>
          <p:cNvPr id="16" name="TextBox 15">
            <a:extLst>
              <a:ext uri="{FF2B5EF4-FFF2-40B4-BE49-F238E27FC236}">
                <a16:creationId xmlns:a16="http://schemas.microsoft.com/office/drawing/2014/main" id="{1589950B-0FB2-83A8-1DB5-DD4E30B8B0DB}"/>
              </a:ext>
            </a:extLst>
          </p:cNvPr>
          <p:cNvSpPr txBox="1"/>
          <p:nvPr/>
        </p:nvSpPr>
        <p:spPr>
          <a:xfrm>
            <a:off x="6632349" y="1271516"/>
            <a:ext cx="2983599" cy="646331"/>
          </a:xfrm>
          <a:prstGeom prst="rect">
            <a:avLst/>
          </a:prstGeom>
          <a:noFill/>
        </p:spPr>
        <p:txBody>
          <a:bodyPr wrap="square" rtlCol="0">
            <a:spAutoFit/>
          </a:bodyPr>
          <a:lstStyle/>
          <a:p>
            <a:r>
              <a:rPr lang="en-US" sz="3600" i="1" u="sng" dirty="0">
                <a:solidFill>
                  <a:schemeClr val="bg1"/>
                </a:solidFill>
                <a:latin typeface="Montserrat SemiBold" panose="00000700000000000000" pitchFamily="2" charset="-93"/>
              </a:rPr>
              <a:t>SQL Server</a:t>
            </a:r>
            <a:endParaRPr lang="vi-VN" sz="3600" i="1" u="sng" dirty="0">
              <a:solidFill>
                <a:schemeClr val="bg1"/>
              </a:solidFill>
              <a:latin typeface="Montserrat SemiBold" panose="00000700000000000000" pitchFamily="2" charset="-93"/>
            </a:endParaRPr>
          </a:p>
        </p:txBody>
      </p:sp>
      <p:sp>
        <p:nvSpPr>
          <p:cNvPr id="17" name="Text Placeholder 6">
            <a:extLst>
              <a:ext uri="{FF2B5EF4-FFF2-40B4-BE49-F238E27FC236}">
                <a16:creationId xmlns:a16="http://schemas.microsoft.com/office/drawing/2014/main" id="{863C3560-EE66-A8FB-4F21-2E597A535E96}"/>
              </a:ext>
            </a:extLst>
          </p:cNvPr>
          <p:cNvSpPr txBox="1">
            <a:spLocks/>
          </p:cNvSpPr>
          <p:nvPr/>
        </p:nvSpPr>
        <p:spPr>
          <a:xfrm>
            <a:off x="6214139" y="2171722"/>
            <a:ext cx="3711893" cy="3358923"/>
          </a:xfrm>
          <a:prstGeom prst="rect">
            <a:avLst/>
          </a:prstGeom>
        </p:spPr>
        <p:txBody>
          <a:bodyPr lIns="121907" tIns="60953" rIns="121907" bIns="60953"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vi-VN" sz="1200" dirty="0">
                <a:latin typeface="Montserrat SemiBold" panose="00000700000000000000" pitchFamily="2" charset="-93"/>
              </a:rPr>
              <a:t>+ </a:t>
            </a:r>
            <a:r>
              <a:rPr lang="vi-VN" sz="1200" u="sng" dirty="0">
                <a:latin typeface="Montserrat SemiBold" panose="00000700000000000000" pitchFamily="2" charset="-93"/>
                <a:hlinkClick r:id="rId3"/>
              </a:rPr>
              <a:t>SQL Server</a:t>
            </a:r>
            <a:r>
              <a:rPr lang="vi-VN" sz="1200" dirty="0">
                <a:latin typeface="Montserrat SemiBold" panose="00000700000000000000" pitchFamily="2" charset="-93"/>
              </a:rPr>
              <a:t> hay Microsoft SQL Server là</a:t>
            </a:r>
            <a:r>
              <a:rPr lang="vi-VN" sz="1200" b="1" i="1" dirty="0">
                <a:latin typeface="Montserrat SemiBold" panose="00000700000000000000" pitchFamily="2" charset="-93"/>
              </a:rPr>
              <a:t> phần mềm ứng dụng cho hệ thống quản trị cơ sở dữ liệu quan hệ</a:t>
            </a:r>
            <a:r>
              <a:rPr lang="vi-VN" sz="1200" b="1" dirty="0">
                <a:latin typeface="Montserrat SemiBold" panose="00000700000000000000" pitchFamily="2" charset="-93"/>
              </a:rPr>
              <a:t> </a:t>
            </a:r>
            <a:r>
              <a:rPr lang="vi-VN" sz="1200" dirty="0">
                <a:latin typeface="Montserrat SemiBold" panose="00000700000000000000" pitchFamily="2" charset="-93"/>
              </a:rPr>
              <a:t>(Relational Database Management System – RDBMS) được phát triển bởi Microsoft vào năm 1988. Nó </a:t>
            </a:r>
            <a:r>
              <a:rPr lang="vi-VN" sz="1200" b="1" i="1" dirty="0">
                <a:latin typeface="Montserrat SemiBold" panose="00000700000000000000" pitchFamily="2" charset="-93"/>
              </a:rPr>
              <a:t>được sử dụng để tạo, duy trì, quản lý và triển khai hệ thống RDBMS. </a:t>
            </a:r>
            <a:r>
              <a:rPr lang="vi-VN" sz="1200" dirty="0">
                <a:latin typeface="Montserrat SemiBold" panose="00000700000000000000" pitchFamily="2" charset="-93"/>
              </a:rPr>
              <a:t> </a:t>
            </a:r>
          </a:p>
          <a:p>
            <a:pPr marL="0" indent="0" fontAlgn="base">
              <a:buNone/>
            </a:pPr>
            <a:r>
              <a:rPr lang="vi-VN" sz="1200" dirty="0">
                <a:latin typeface="Montserrat SemiBold" panose="00000700000000000000" pitchFamily="2" charset="-93"/>
              </a:rPr>
              <a:t>+ Phần mềm SQL Server được sử dụng khá rộng rãi vì nó được tối ưu để có thể chạy trên môi trường cơ sở dữ liệu rất lớn lên đến Tera – Byte cùng lúc phục vụ cho hàng ngàn user. Bên cạnh đó, ứng dụng này cung cấp đa dạng kiểu lập trình SQL từ ANSI SQL (SQL truyền thống) đến SQL và cả T-SQL (Transaction-SQL) được sử dụng cho cơ sở dữ liệu quan hệ nâng cao. </a:t>
            </a:r>
          </a:p>
        </p:txBody>
      </p:sp>
      <p:sp>
        <p:nvSpPr>
          <p:cNvPr id="4" name="矩形 31">
            <a:extLst>
              <a:ext uri="{FF2B5EF4-FFF2-40B4-BE49-F238E27FC236}">
                <a16:creationId xmlns:a16="http://schemas.microsoft.com/office/drawing/2014/main" id="{C2E52C60-2D17-C345-DCB6-5214BFE0ADFF}"/>
              </a:ext>
            </a:extLst>
          </p:cNvPr>
          <p:cNvSpPr/>
          <p:nvPr/>
        </p:nvSpPr>
        <p:spPr>
          <a:xfrm>
            <a:off x="535764" y="401271"/>
            <a:ext cx="546173" cy="558462"/>
          </a:xfrm>
          <a:prstGeom prst="rect">
            <a:avLst/>
          </a:prstGeom>
          <a:solidFill>
            <a:srgbClr val="BFA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pitchFamily="2" charset="0"/>
              <a:ea typeface="字魂36号-正文宋楷" panose="02000000000000000000" pitchFamily="2" charset="-122"/>
              <a:sym typeface="字魂36号-正文宋楷" panose="02000000000000000000" pitchFamily="2" charset="-122"/>
            </a:endParaRPr>
          </a:p>
        </p:txBody>
      </p:sp>
    </p:spTree>
    <p:extLst>
      <p:ext uri="{BB962C8B-B14F-4D97-AF65-F5344CB8AC3E}">
        <p14:creationId xmlns:p14="http://schemas.microsoft.com/office/powerpoint/2010/main" val="685059332"/>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advClick="0" advTm="0"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randombar(horizontal)">
                                      <p:cBhvr>
                                        <p:cTn id="11" dur="500"/>
                                        <p:tgtEl>
                                          <p:spTgt spid="2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21" grpId="0"/>
      <p:bldP spid="22" grpId="0"/>
      <p:bldP spid="8" grpId="0" animBg="1"/>
      <p:bldP spid="9" grpId="0" animBg="1"/>
      <p:bldP spid="17" grpId="0"/>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C028DF969DBC4F82DAFBDEFFC76732" ma:contentTypeVersion="3" ma:contentTypeDescription="Create a new document." ma:contentTypeScope="" ma:versionID="3122c328ec070b85ecc0ab5a43d958b7">
  <xsd:schema xmlns:xsd="http://www.w3.org/2001/XMLSchema" xmlns:xs="http://www.w3.org/2001/XMLSchema" xmlns:p="http://schemas.microsoft.com/office/2006/metadata/properties" xmlns:ns3="60ae2433-399f-4560-82e2-32a992ae3c00" targetNamespace="http://schemas.microsoft.com/office/2006/metadata/properties" ma:root="true" ma:fieldsID="4a5e50a9c5502af8b390fb1e00561e0c" ns3:_="">
    <xsd:import namespace="60ae2433-399f-4560-82e2-32a992ae3c00"/>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ae2433-399f-4560-82e2-32a992ae3c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B90A4E-B27E-409B-9527-C973042E87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ae2433-399f-4560-82e2-32a992ae3c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ABB37F-99F4-4305-B62A-1FAA7200A5C3}">
  <ds:schemaRefs>
    <ds:schemaRef ds:uri="http://schemas.openxmlformats.org/package/2006/metadata/core-properties"/>
    <ds:schemaRef ds:uri="http://purl.org/dc/terms/"/>
    <ds:schemaRef ds:uri="60ae2433-399f-4560-82e2-32a992ae3c00"/>
    <ds:schemaRef ds:uri="http://schemas.microsoft.com/office/2006/documentManagement/types"/>
    <ds:schemaRef ds:uri="http://www.w3.org/XML/1998/namespace"/>
    <ds:schemaRef ds:uri="http://purl.org/dc/dcmitype/"/>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08515EBB-2CD8-4ACF-A3D2-6CBAA13CBB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360</TotalTime>
  <Words>1509</Words>
  <Application>Microsoft Office PowerPoint</Application>
  <PresentationFormat>Widescreen</PresentationFormat>
  <Paragraphs>208</Paragraphs>
  <Slides>22</Slides>
  <Notes>22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Montserrat SemiBold</vt:lpstr>
      <vt:lpstr>Noto Sans S Chinese Light</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Hiếu Lê</dc:creator>
  <cp:lastModifiedBy>Ha Tran Quang</cp:lastModifiedBy>
  <cp:revision>4</cp:revision>
  <dcterms:created xsi:type="dcterms:W3CDTF">2023-12-26T11:33:51Z</dcterms:created>
  <dcterms:modified xsi:type="dcterms:W3CDTF">2024-01-08T10:29:14Z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2023-12-26T12:00:47Z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e2783139-c72d-4fd6-b494-3116effacc8f</vt:lpwstr>
  </property>
  <property fmtid="{D5CDD505-2E9C-101B-9397-08002B2CF9AE}" pid="7" name="MSIP_Label_defa4170-0d19-0005-0004-bc88714345d2_ActionId">
    <vt:lpwstr>d30a2712-21f6-4513-b4d4-3894c4bbddc1</vt:lpwstr>
  </property>
  <property fmtid="{D5CDD505-2E9C-101B-9397-08002B2CF9AE}" pid="8" name="MSIP_Label_defa4170-0d19-0005-0004-bc88714345d2_ContentBits">
    <vt:lpwstr>0</vt:lpwstr>
  </property>
  <property fmtid="{D5CDD505-2E9C-101B-9397-08002B2CF9AE}" pid="9" name="ContentTypeId">
    <vt:lpwstr>0x010100E9C028DF969DBC4F82DAFBDEFFC76732</vt:lpwstr>
  </property>
</Properties>
</file>